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Source Sans Pr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SourceSansPro-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SourceSansPro-italic.fntdata"/><Relationship Id="rId21" Type="http://schemas.openxmlformats.org/officeDocument/2006/relationships/slide" Target="slides/slide17.xml"/><Relationship Id="rId43" Type="http://schemas.openxmlformats.org/officeDocument/2006/relationships/font" Target="fonts/SourceSansPro-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SourceSansPr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But the most important </a:t>
            </a:r>
            <a:r>
              <a:rPr lang="en"/>
              <a:t>aspect</a:t>
            </a:r>
            <a:r>
              <a:rPr lang="en"/>
              <a:t> of modern front end applications are offcourse javascript. Without javascript we wouldn’t have any interactions with the users. Javascript gives us ability to react to user inputs, make applications dynamic. Javascript history is full of bumps. First released in 1997 after few years of development it stalled for 10 years, and only in 2009 it was rethought and until now 5 versions were released during that 8 year period. And the future is bright here - different browser vendors collaborate to create and implement new features so that we, developers would be able to create better functionality for end users.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So after ECMAScript stagnated for a while, community started to go ahead and rethink Javascript. Microsoft, for example, came up with a new “language” called TypeScript. It included new standard implementations and typehinting and it transpiled to other versions of ecmascript so it can be used for all applications without thinking about compatibility issues. And the best part is that all new versions of ES and TypeScript for example is a superset of previous version. There are other solutions for having new javascript features ready to use (alternatives to typescript) for </a:t>
            </a:r>
            <a:r>
              <a:rPr lang="en"/>
              <a:t>example</a:t>
            </a:r>
            <a:r>
              <a:rPr lang="en"/>
              <a:t> Babel, of FlowJS for typehinting. And these technologies were adapted rapidly, for example TypeScript is used to create frameworks like Angular, FlowJs is used together with ReactJS..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You may notice that I mentioned a lot of different tools which are built around native front-end technologies. It makes developer life easier, and nothing of this could be possible without NodeJs. NodeJs was released in 2009 and it allows to run javascript on server side, that means it can run in CLI too. This allowed developers to build a lot of tools and automate a lot of tasks. Together with NodeJS, npm was founded, and it’s the largest ecosystem of open source libraries in the world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As you can see it has almost no competition, with about 600k packages now with a average growth of 500 per day. All of these tools and technologies allows us to build modern front-end applications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When we are talking about modern front end applications, currently there are 3 main options for frameworks you can choose. All of them are opinionated, all of them have its pros and cons and some of them are not even called a framework (hint reactjs). Popularity for these so called frameworks are different, and they are mostly used in different applications. Angular and react is developed by big industry guys - angular is developed by Google and reactjs is developed by facebook, where vue.js started as framework by the community. No matter what you choose, all of them are have something in common.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They are all written in JavaScript.. Sort of..</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Angular is written with typescript, reactjs template syntax is called jsx and seems like only vue.js is </a:t>
            </a:r>
            <a:r>
              <a:rPr lang="en"/>
              <a:t>actually</a:t>
            </a:r>
            <a:r>
              <a:rPr lang="en"/>
              <a:t> vanilla js… Anyway, they are still have something in common. For example, all of these frameworks embraces component based architecture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Hi! My name is Domas Makšimas, I’m lead front-end developer in one of the product teams at Visma Lietuva. Today we are going to talk about front end development and modern front end applications in particular. A little bit of information about myself: I started learning front-end development back in the 2009, I started with simple websites which didn’t required lots of skills. In the </a:t>
            </a:r>
            <a:r>
              <a:rPr lang="en"/>
              <a:t>meantime</a:t>
            </a:r>
            <a:r>
              <a:rPr lang="en"/>
              <a:t> I graduated VGTU and been developing front-end applications professionaly for over 5 years.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a:solidFill>
                  <a:srgbClr val="34495E"/>
                </a:solidFill>
                <a:highlight>
                  <a:srgbClr val="FFFFFF"/>
                </a:highlight>
              </a:rPr>
              <a:t>The component system is an important concept, because it’s an abstraction that allows us to build large-scale applications composed of small, self-contained, and often reusable components. If we think about it, almost any type of application interface can be abstracted into a tree of components. Components replaced commonly used MVC pattern.</a:t>
            </a:r>
          </a:p>
          <a:p>
            <a:pPr indent="-69850" lvl="0" marL="0">
              <a:spcBef>
                <a:spcPts val="0"/>
              </a:spcBef>
              <a:buClr>
                <a:schemeClr val="dk1"/>
              </a:buClr>
              <a:buSzPts val="1100"/>
              <a:buFont typeface="Arial"/>
              <a:buNone/>
            </a:pPr>
            <a:r>
              <a:rPr lang="en">
                <a:solidFill>
                  <a:srgbClr val="34495E"/>
                </a:solidFill>
                <a:highlight>
                  <a:srgbClr val="FFFFFF"/>
                </a:highlight>
              </a:rPr>
              <a:t>You can think of a component as a small feature that makes up a piece of the user interface. If I were to describe a component within the scope of Facebook’s UI, A chat window would be a component, a comment feed would be another component, and a constantly updating friend list would represent yet another component.</a:t>
            </a:r>
          </a:p>
          <a:p>
            <a:pPr indent="-69850" lvl="0" marL="0">
              <a:spcBef>
                <a:spcPts val="0"/>
              </a:spcBef>
              <a:buClr>
                <a:schemeClr val="dk1"/>
              </a:buClr>
              <a:buSzPts val="1100"/>
              <a:buFont typeface="Arial"/>
              <a:buNone/>
            </a:pPr>
            <a:r>
              <a:rPr lang="en">
                <a:solidFill>
                  <a:srgbClr val="34495E"/>
                </a:solidFill>
                <a:highlight>
                  <a:srgbClr val="FFFFFF"/>
                </a:highlight>
              </a:rPr>
              <a:t>Each of these components exist within the same space, yet interact independently from one another. Components have their own structure, their own methods and their own APIs. Components are also reusable and can be “pasted” into interfaces at will. The independent nature of components allows for developers to create a UI with many different moving parts.</a:t>
            </a:r>
          </a:p>
          <a:p>
            <a:pPr indent="0" lvl="0" marL="0">
              <a:spcBef>
                <a:spcPts val="0"/>
              </a:spcBef>
              <a:buNone/>
            </a:pPr>
            <a:r>
              <a:t/>
            </a:r>
            <a:endParaRPr>
              <a:solidFill>
                <a:srgbClr val="34495E"/>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JavaScript began as a language for building small scale websites; but today, websites are becoming web applications and code bases and functionality are growing to be larger. Developers needed a way to separate functionality and simultaneously specify dependencies. Languages like C++ and Java rely on external libraries such as as a math library to compute basic math equations without having to rewrite them. So libraries enable languages to not repeat code and delegate functionality and this is similar to what modules gives JavaScript. Modules help developer’s separate functionality and organize the codebase. One of the largest reasons for modules is JavaScript’s global namespace which can become easily polluted. Functions are the only thing in JavaScript that create a new scope; thus anything not declared within a function is apart of the global namespace. Thus every function we declare in JavaScript is available globally and therefore its name cannot be used again. Often this leads to a polluted namespace where names and code can be difficult to find and reuse. But sometimes we don’t want that function to be available everywhere. In order to make functions in one JavaScript file available to just a single other JavaScript file, we can use modules. Although there are many other reasons, the top reasons for modular capabilities are: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As you can see, javascript aims to be fully featured high-level language, like for example C#. </a:t>
            </a:r>
            <a:r>
              <a:rPr lang="en"/>
              <a:t>Different</a:t>
            </a:r>
            <a:r>
              <a:rPr lang="en"/>
              <a:t> tools and techniques were used to add </a:t>
            </a:r>
            <a:r>
              <a:rPr lang="en"/>
              <a:t>notion of datatypes for javascript, beginning with JSDocs, where types were noted in annotations. Now Typescript and FlowJS are mostly used tools for providing datatypes for javascript. Other languages like C++ or Java have something called type checking, during a compilation phase it first checks for some simple mistakes in the code and raises an error if it finds any. These tools also performs type checking.</a:t>
            </a:r>
          </a:p>
          <a:p>
            <a:pPr indent="0" lvl="0" marL="0">
              <a:spcBef>
                <a:spcPts val="0"/>
              </a:spcBef>
              <a:buNone/>
            </a:pPr>
            <a:r>
              <a:rPr lang="en"/>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Same as in other programming languages, to write quality code you need to write tests, mainly unit tests. We can use couple of tools for this like mocha, jest, jasmine and all of them widely used. Jasmine is better for BDD and mocha is more suitable for TDD. Jest fits both. As more and more code of business logic is </a:t>
            </a:r>
            <a:r>
              <a:rPr lang="en"/>
              <a:t>transferred</a:t>
            </a:r>
            <a:r>
              <a:rPr lang="en"/>
              <a:t> to front end, it is essential to ensure integrity of your application and unit tests helps to achieve this.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While using front end frameworks, there is a lot of code end user might never use, if we provide this code to the user, page load times might increase and user </a:t>
            </a:r>
            <a:r>
              <a:rPr lang="en"/>
              <a:t>experience</a:t>
            </a:r>
            <a:r>
              <a:rPr lang="en"/>
              <a:t> would be impact in a bad way. And as always, we have solution for that too. Well, a couple of them.. And again, all of them have different features, pros and cons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Webpack is probably the most powerful one, and a lot of people are using this for optimizing bundle sizes of final application. It has cool features like treeshaking, codesplitting, analyzer and others.. The down side is that it’s quite slow.</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During that time front-end development changed drastically, so let’s go through main point in history which led us to what we have today.</a:t>
            </a:r>
          </a:p>
          <a:p>
            <a:pPr indent="0" lvl="0" marL="0">
              <a:spcBef>
                <a:spcPts val="0"/>
              </a:spcBef>
              <a:buNone/>
            </a:pPr>
            <a:r>
              <a:rPr lang="en"/>
              <a:t>Late 1990 - Tim Berners-Lee 	specified HTML with it’s wapping 18 tags definition. </a:t>
            </a:r>
          </a:p>
          <a:p>
            <a:pPr indent="0" lvl="0" marL="0">
              <a:spcBef>
                <a:spcPts val="0"/>
              </a:spcBef>
              <a:buNone/>
            </a:pPr>
            <a:r>
              <a:rPr lang="en"/>
              <a:t>In 1995 - JavaScript saw daylight after just 10 days of development</a:t>
            </a:r>
          </a:p>
          <a:p>
            <a:pPr indent="0" lvl="0" marL="0">
              <a:spcBef>
                <a:spcPts val="0"/>
              </a:spcBef>
              <a:buNone/>
            </a:pPr>
            <a:r>
              <a:rPr lang="en"/>
              <a:t>In 1996 - CSS was </a:t>
            </a:r>
            <a:r>
              <a:rPr lang="en"/>
              <a:t>initially</a:t>
            </a:r>
            <a:r>
              <a:rPr lang="en"/>
              <a:t> released but we didn’t think of it too much back then..</a:t>
            </a:r>
          </a:p>
          <a:p>
            <a:pPr indent="0" lvl="0" marL="0">
              <a:spcBef>
                <a:spcPts val="0"/>
              </a:spcBef>
              <a:buNone/>
            </a:pPr>
            <a:r>
              <a:rPr lang="en"/>
              <a:t>Nothing </a:t>
            </a:r>
            <a:r>
              <a:rPr lang="en"/>
              <a:t>crucial</a:t>
            </a:r>
            <a:r>
              <a:rPr lang="en"/>
              <a:t> happened up until 2009 when NodeJs was invented. Ecosystem started to build up, new standards started to </a:t>
            </a:r>
            <a:r>
              <a:rPr lang="en"/>
              <a:t>emerge. People got excited..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When building modern front end applications we should do it in the same way if we would be building any modern application, we should base our decisions on best p</a:t>
            </a:r>
            <a:r>
              <a:rPr lang="en"/>
              <a:t>rogramming principles.. Just to name a few. Front end development shouldn’t be treated differently compared with other applications development. All the same principles and best practices apply. The times where we put all functionality to one file making it impossible to maintain is far over, and over the time we will see that front end development will inherit all other good practices and features from all other languages.</a:t>
            </a:r>
          </a:p>
          <a:p>
            <a:pPr indent="0" lvl="0" marL="0">
              <a:spcBef>
                <a:spcPts val="0"/>
              </a:spcBef>
              <a:buNone/>
            </a:pPr>
            <a:r>
              <a:t/>
            </a:r>
            <a:endParaRPr/>
          </a:p>
          <a:p>
            <a:pPr indent="0" lvl="0" mar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And things got out of hand. Numerous libraries, tools and frameworks were developed, people </a:t>
            </a:r>
            <a:r>
              <a:rPr lang="en"/>
              <a:t>divided</a:t>
            </a:r>
            <a:r>
              <a:rPr lang="en"/>
              <a:t> into different camps. Standards were created and adapted.. But not all of them..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a:solidFill>
                  <a:schemeClr val="dk1"/>
                </a:solidFill>
              </a:rPr>
              <a:t>Front-end web development is an exciting career because it’s always evolving and constantly changing. This means you’ll always have the opportunity to interact with new tools and learn new skills, keeping you engaged in your career. It’s a field that provides many opportunities for hands-on learning. But good front end developers not only tries new stuff, they also are aware of best programming practices and they are able to use them with new technologies. And this field grow even more.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Annual StackOverflow survey asked 64k developers what is their mostly used programming language and JavaScript took more than 62% of the answers. And when asked what technologies they want to learn, 18% responded that they wanted to learn Javascript. So no matter what you want to do - be a back-end developer, full-stack or front-end - javascript and front-end technologies are thing that every developer should have up his sleeve.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One of the main skills for front end developer to master is the knowledge of HTML5. HTML5  is a W3C Recommendation which was released in 28 October 2014. It introduced specifications for new features and elements. Most popular APIs are listed in the slide. These features allows developers to build more interactive, user friendly web applications.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We can’t imagine web applications without nice styles. They provide visual flow for user, helps keep your eyes on important part of applications. Earlier, writing maintainable CSS was impossible, however, the times when we put everything into one main.css file is over and we should never look back. Tools like SASS and LESS helps us write modular, maintainable CSS styles. Moreover different methodologies like OOCSS, BEM and </a:t>
            </a:r>
            <a:r>
              <a:rPr lang="en"/>
              <a:t>SMACSS helped us rethink how css should be treated.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1.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07">
    <p:spTree>
      <p:nvGrpSpPr>
        <p:cNvPr id="50" name="Shape 50"/>
        <p:cNvGrpSpPr/>
        <p:nvPr/>
      </p:nvGrpSpPr>
      <p:grpSpPr>
        <a:xfrm>
          <a:off x="0" y="0"/>
          <a:ext cx="0" cy="0"/>
          <a:chOff x="0" y="0"/>
          <a:chExt cx="0" cy="0"/>
        </a:xfrm>
      </p:grpSpPr>
      <p:pic>
        <p:nvPicPr>
          <p:cNvPr id="51" name="Shape 51"/>
          <p:cNvPicPr preferRelativeResize="0"/>
          <p:nvPr/>
        </p:nvPicPr>
        <p:blipFill rotWithShape="1">
          <a:blip r:embed="rId2">
            <a:alphaModFix/>
          </a:blip>
          <a:srcRect b="0" l="5096" r="0" t="0"/>
          <a:stretch/>
        </p:blipFill>
        <p:spPr>
          <a:xfrm>
            <a:off x="0" y="0"/>
            <a:ext cx="7320796" cy="5143498"/>
          </a:xfrm>
          <a:prstGeom prst="rect">
            <a:avLst/>
          </a:prstGeom>
          <a:noFill/>
          <a:ln>
            <a:noFill/>
          </a:ln>
        </p:spPr>
      </p:pic>
      <p:pic>
        <p:nvPicPr>
          <p:cNvPr id="52" name="Shape 52"/>
          <p:cNvPicPr preferRelativeResize="0"/>
          <p:nvPr/>
        </p:nvPicPr>
        <p:blipFill>
          <a:blip r:embed="rId3">
            <a:alphaModFix/>
          </a:blip>
          <a:stretch>
            <a:fillRect/>
          </a:stretch>
        </p:blipFill>
        <p:spPr>
          <a:xfrm>
            <a:off x="12" y="0"/>
            <a:ext cx="9144000" cy="5143500"/>
          </a:xfrm>
          <a:prstGeom prst="rect">
            <a:avLst/>
          </a:prstGeom>
          <a:noFill/>
          <a:ln>
            <a:noFill/>
          </a:ln>
        </p:spPr>
      </p:pic>
      <p:sp>
        <p:nvSpPr>
          <p:cNvPr id="53" name="Shape 53"/>
          <p:cNvSpPr txBox="1"/>
          <p:nvPr>
            <p:ph type="ctrTitle"/>
          </p:nvPr>
        </p:nvSpPr>
        <p:spPr>
          <a:xfrm>
            <a:off x="3825000" y="1491850"/>
            <a:ext cx="5034000" cy="1167000"/>
          </a:xfrm>
          <a:prstGeom prst="rect">
            <a:avLst/>
          </a:prstGeom>
        </p:spPr>
        <p:txBody>
          <a:bodyPr anchorCtr="0" anchor="b" bIns="91425" lIns="91425" rIns="91425" wrap="square" tIns="91425"/>
          <a:lstStyle>
            <a:lvl1pPr lvl="0" rtl="0" algn="r">
              <a:spcBef>
                <a:spcPts val="0"/>
              </a:spcBef>
              <a:buClr>
                <a:srgbClr val="007ACA"/>
              </a:buClr>
              <a:buSzPts val="3200"/>
              <a:buNone/>
              <a:defRPr sz="3200">
                <a:solidFill>
                  <a:srgbClr val="007ACA"/>
                </a:solidFill>
              </a:defRPr>
            </a:lvl1pPr>
            <a:lvl2pPr lvl="1" rtl="0" algn="r">
              <a:spcBef>
                <a:spcPts val="0"/>
              </a:spcBef>
              <a:buClr>
                <a:srgbClr val="434343"/>
              </a:buClr>
              <a:buSzPts val="5200"/>
              <a:buNone/>
              <a:defRPr sz="5200">
                <a:solidFill>
                  <a:srgbClr val="434343"/>
                </a:solidFill>
              </a:defRPr>
            </a:lvl2pPr>
            <a:lvl3pPr lvl="2" rtl="0" algn="r">
              <a:spcBef>
                <a:spcPts val="0"/>
              </a:spcBef>
              <a:buClr>
                <a:srgbClr val="434343"/>
              </a:buClr>
              <a:buSzPts val="5200"/>
              <a:buNone/>
              <a:defRPr sz="5200">
                <a:solidFill>
                  <a:srgbClr val="434343"/>
                </a:solidFill>
              </a:defRPr>
            </a:lvl3pPr>
            <a:lvl4pPr lvl="3" rtl="0" algn="r">
              <a:spcBef>
                <a:spcPts val="0"/>
              </a:spcBef>
              <a:buClr>
                <a:srgbClr val="434343"/>
              </a:buClr>
              <a:buSzPts val="5200"/>
              <a:buNone/>
              <a:defRPr sz="5200">
                <a:solidFill>
                  <a:srgbClr val="434343"/>
                </a:solidFill>
              </a:defRPr>
            </a:lvl4pPr>
            <a:lvl5pPr lvl="4" rtl="0" algn="r">
              <a:spcBef>
                <a:spcPts val="0"/>
              </a:spcBef>
              <a:buClr>
                <a:srgbClr val="434343"/>
              </a:buClr>
              <a:buSzPts val="5200"/>
              <a:buNone/>
              <a:defRPr sz="5200">
                <a:solidFill>
                  <a:srgbClr val="434343"/>
                </a:solidFill>
              </a:defRPr>
            </a:lvl5pPr>
            <a:lvl6pPr lvl="5" rtl="0" algn="r">
              <a:spcBef>
                <a:spcPts val="0"/>
              </a:spcBef>
              <a:buClr>
                <a:srgbClr val="434343"/>
              </a:buClr>
              <a:buSzPts val="5200"/>
              <a:buNone/>
              <a:defRPr sz="5200">
                <a:solidFill>
                  <a:srgbClr val="434343"/>
                </a:solidFill>
              </a:defRPr>
            </a:lvl6pPr>
            <a:lvl7pPr lvl="6" rtl="0" algn="r">
              <a:spcBef>
                <a:spcPts val="0"/>
              </a:spcBef>
              <a:buClr>
                <a:srgbClr val="434343"/>
              </a:buClr>
              <a:buSzPts val="5200"/>
              <a:buNone/>
              <a:defRPr sz="5200">
                <a:solidFill>
                  <a:srgbClr val="434343"/>
                </a:solidFill>
              </a:defRPr>
            </a:lvl7pPr>
            <a:lvl8pPr lvl="7" rtl="0" algn="r">
              <a:spcBef>
                <a:spcPts val="0"/>
              </a:spcBef>
              <a:buClr>
                <a:srgbClr val="434343"/>
              </a:buClr>
              <a:buSzPts val="5200"/>
              <a:buNone/>
              <a:defRPr sz="5200">
                <a:solidFill>
                  <a:srgbClr val="434343"/>
                </a:solidFill>
              </a:defRPr>
            </a:lvl8pPr>
            <a:lvl9pPr lvl="8" rtl="0" algn="r">
              <a:spcBef>
                <a:spcPts val="0"/>
              </a:spcBef>
              <a:buClr>
                <a:srgbClr val="434343"/>
              </a:buClr>
              <a:buSzPts val="5200"/>
              <a:buNone/>
              <a:defRPr sz="5200">
                <a:solidFill>
                  <a:srgbClr val="434343"/>
                </a:solidFill>
              </a:defRPr>
            </a:lvl9pPr>
          </a:lstStyle>
          <a:p/>
        </p:txBody>
      </p:sp>
      <p:sp>
        <p:nvSpPr>
          <p:cNvPr id="54" name="Shape 54"/>
          <p:cNvSpPr txBox="1"/>
          <p:nvPr>
            <p:ph idx="1" type="subTitle"/>
          </p:nvPr>
        </p:nvSpPr>
        <p:spPr>
          <a:xfrm>
            <a:off x="4015950" y="2679800"/>
            <a:ext cx="4843200" cy="996900"/>
          </a:xfrm>
          <a:prstGeom prst="rect">
            <a:avLst/>
          </a:prstGeom>
        </p:spPr>
        <p:txBody>
          <a:bodyPr anchorCtr="0" anchor="t" bIns="91425" lIns="91425" rIns="91425" wrap="square" tIns="91425"/>
          <a:lstStyle>
            <a:lvl1pPr lvl="0" rtl="0" algn="r">
              <a:lnSpc>
                <a:spcPct val="100000"/>
              </a:lnSpc>
              <a:spcBef>
                <a:spcPts val="0"/>
              </a:spcBef>
              <a:spcAft>
                <a:spcPts val="0"/>
              </a:spcAft>
              <a:buClr>
                <a:srgbClr val="434343"/>
              </a:buClr>
              <a:buSzPts val="2000"/>
              <a:buNone/>
              <a:defRPr sz="2000">
                <a:solidFill>
                  <a:srgbClr val="434343"/>
                </a:solidFill>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pic>
        <p:nvPicPr>
          <p:cNvPr id="55" name="Shape 55"/>
          <p:cNvPicPr preferRelativeResize="0"/>
          <p:nvPr/>
        </p:nvPicPr>
        <p:blipFill>
          <a:blip r:embed="rId4">
            <a:alphaModFix/>
          </a:blip>
          <a:stretch>
            <a:fillRect/>
          </a:stretch>
        </p:blipFill>
        <p:spPr>
          <a:xfrm>
            <a:off x="7806600" y="4611500"/>
            <a:ext cx="1172974" cy="4398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lement Title &amp; Body Blue">
    <p:spTree>
      <p:nvGrpSpPr>
        <p:cNvPr id="56"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b="79428" l="0" r="0" t="0"/>
          <a:stretch/>
        </p:blipFill>
        <p:spPr>
          <a:xfrm>
            <a:off x="0" y="0"/>
            <a:ext cx="9144000" cy="1058100"/>
          </a:xfrm>
          <a:prstGeom prst="rect">
            <a:avLst/>
          </a:prstGeom>
          <a:noFill/>
          <a:ln>
            <a:noFill/>
          </a:ln>
        </p:spPr>
      </p:pic>
      <p:sp>
        <p:nvSpPr>
          <p:cNvPr id="58" name="Shape 58"/>
          <p:cNvSpPr txBox="1"/>
          <p:nvPr>
            <p:ph type="title"/>
          </p:nvPr>
        </p:nvSpPr>
        <p:spPr>
          <a:xfrm>
            <a:off x="311700" y="196120"/>
            <a:ext cx="6163800" cy="572700"/>
          </a:xfrm>
          <a:prstGeom prst="rect">
            <a:avLst/>
          </a:prstGeom>
        </p:spPr>
        <p:txBody>
          <a:bodyPr anchorCtr="0" anchor="t" bIns="91425" lIns="91425" rIns="91425" wrap="square" tIns="91425"/>
          <a:lstStyle>
            <a:lvl1pPr lvl="0" rtl="0">
              <a:spcBef>
                <a:spcPts val="0"/>
              </a:spcBef>
              <a:buNone/>
              <a:defRPr sz="3000">
                <a:solidFill>
                  <a:schemeClr val="l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59" name="Shape 59"/>
          <p:cNvSpPr txBox="1"/>
          <p:nvPr>
            <p:ph idx="1" type="body"/>
          </p:nvPr>
        </p:nvSpPr>
        <p:spPr>
          <a:xfrm>
            <a:off x="311700" y="1291295"/>
            <a:ext cx="8437200" cy="2594700"/>
          </a:xfrm>
          <a:prstGeom prst="rect">
            <a:avLst/>
          </a:prstGeom>
        </p:spPr>
        <p:txBody>
          <a:bodyPr anchorCtr="0" anchor="t" bIns="91425" lIns="91425" rIns="91425" wrap="square" tIns="91425"/>
          <a:lstStyle>
            <a:lvl1pPr lvl="0" rtl="0">
              <a:spcBef>
                <a:spcPts val="0"/>
              </a:spcBef>
              <a:buClr>
                <a:srgbClr val="007ACA"/>
              </a:buClr>
              <a:buSzPts val="1800"/>
              <a:buChar char="●"/>
              <a:defRPr/>
            </a:lvl1pPr>
            <a:lvl2pPr lvl="1" rtl="0">
              <a:spcBef>
                <a:spcPts val="0"/>
              </a:spcBef>
              <a:buClr>
                <a:srgbClr val="007ACA"/>
              </a:buClr>
              <a:buSzPts val="1400"/>
              <a:buChar char="○"/>
              <a:defRPr/>
            </a:lvl2pPr>
            <a:lvl3pPr lvl="2" rtl="0">
              <a:spcBef>
                <a:spcPts val="0"/>
              </a:spcBef>
              <a:buClr>
                <a:srgbClr val="007ACA"/>
              </a:buClr>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body Neutral">
    <p:spTree>
      <p:nvGrpSpPr>
        <p:cNvPr id="60" name="Shape 60"/>
        <p:cNvGrpSpPr/>
        <p:nvPr/>
      </p:nvGrpSpPr>
      <p:grpSpPr>
        <a:xfrm>
          <a:off x="0" y="0"/>
          <a:ext cx="0" cy="0"/>
          <a:chOff x="0" y="0"/>
          <a:chExt cx="0" cy="0"/>
        </a:xfrm>
      </p:grpSpPr>
      <p:sp>
        <p:nvSpPr>
          <p:cNvPr id="61" name="Shape 61"/>
          <p:cNvSpPr txBox="1"/>
          <p:nvPr>
            <p:ph idx="1" type="body"/>
          </p:nvPr>
        </p:nvSpPr>
        <p:spPr>
          <a:xfrm>
            <a:off x="311700" y="1228675"/>
            <a:ext cx="8520600" cy="3416400"/>
          </a:xfrm>
          <a:prstGeom prst="rect">
            <a:avLst/>
          </a:prstGeom>
        </p:spPr>
        <p:txBody>
          <a:bodyPr anchorCtr="0" anchor="t" bIns="91425" lIns="91425" rIns="91425" wrap="square" tIns="91425"/>
          <a:lstStyle>
            <a:lvl1pPr lvl="0" rtl="0">
              <a:spcBef>
                <a:spcPts val="0"/>
              </a:spcBef>
              <a:buClr>
                <a:srgbClr val="434343"/>
              </a:buClr>
              <a:buSzPts val="1200"/>
              <a:buChar char="●"/>
              <a:defRPr>
                <a:solidFill>
                  <a:srgbClr val="434343"/>
                </a:solidFill>
              </a:defRPr>
            </a:lvl1pPr>
            <a:lvl2pPr lvl="1" rtl="0">
              <a:spcBef>
                <a:spcPts val="0"/>
              </a:spcBef>
              <a:buClr>
                <a:srgbClr val="434343"/>
              </a:buClr>
              <a:buSzPts val="1000"/>
              <a:buChar char="○"/>
              <a:defRPr>
                <a:solidFill>
                  <a:srgbClr val="434343"/>
                </a:solidFill>
              </a:defRPr>
            </a:lvl2pPr>
            <a:lvl3pPr lvl="2" rtl="0">
              <a:spcBef>
                <a:spcPts val="0"/>
              </a:spcBef>
              <a:buClr>
                <a:srgbClr val="434343"/>
              </a:buClr>
              <a:buSzPts val="1400"/>
              <a:buChar char="■"/>
              <a:defRPr>
                <a:solidFill>
                  <a:srgbClr val="434343"/>
                </a:solidFill>
              </a:defRPr>
            </a:lvl3pPr>
            <a:lvl4pPr lvl="3" rtl="0">
              <a:spcBef>
                <a:spcPts val="0"/>
              </a:spcBef>
              <a:buClr>
                <a:srgbClr val="434343"/>
              </a:buClr>
              <a:buSzPts val="1400"/>
              <a:buChar char="●"/>
              <a:defRPr>
                <a:solidFill>
                  <a:srgbClr val="434343"/>
                </a:solidFill>
              </a:defRPr>
            </a:lvl4pPr>
            <a:lvl5pPr lvl="4" rtl="0">
              <a:spcBef>
                <a:spcPts val="0"/>
              </a:spcBef>
              <a:buClr>
                <a:srgbClr val="434343"/>
              </a:buClr>
              <a:buSzPts val="1400"/>
              <a:buChar char="○"/>
              <a:defRPr>
                <a:solidFill>
                  <a:srgbClr val="434343"/>
                </a:solidFill>
              </a:defRPr>
            </a:lvl5pPr>
            <a:lvl6pPr lvl="5" rtl="0">
              <a:spcBef>
                <a:spcPts val="0"/>
              </a:spcBef>
              <a:buClr>
                <a:srgbClr val="434343"/>
              </a:buClr>
              <a:buSzPts val="1400"/>
              <a:buChar char="■"/>
              <a:defRPr>
                <a:solidFill>
                  <a:srgbClr val="434343"/>
                </a:solidFill>
              </a:defRPr>
            </a:lvl6pPr>
            <a:lvl7pPr lvl="6" rtl="0">
              <a:spcBef>
                <a:spcPts val="0"/>
              </a:spcBef>
              <a:buClr>
                <a:srgbClr val="434343"/>
              </a:buClr>
              <a:buSzPts val="1400"/>
              <a:buChar char="●"/>
              <a:defRPr>
                <a:solidFill>
                  <a:srgbClr val="434343"/>
                </a:solidFill>
              </a:defRPr>
            </a:lvl7pPr>
            <a:lvl8pPr lvl="7" rtl="0">
              <a:spcBef>
                <a:spcPts val="0"/>
              </a:spcBef>
              <a:buClr>
                <a:srgbClr val="434343"/>
              </a:buClr>
              <a:buSzPts val="1400"/>
              <a:buChar char="○"/>
              <a:defRPr>
                <a:solidFill>
                  <a:srgbClr val="434343"/>
                </a:solidFill>
              </a:defRPr>
            </a:lvl8pPr>
            <a:lvl9pPr lvl="8" rtl="0">
              <a:spcBef>
                <a:spcPts val="0"/>
              </a:spcBef>
              <a:buClr>
                <a:srgbClr val="434343"/>
              </a:buClr>
              <a:buSzPts val="1400"/>
              <a:buChar char="■"/>
              <a:defRPr>
                <a:solidFill>
                  <a:srgbClr val="434343"/>
                </a:solidFill>
              </a:defRPr>
            </a:lvl9pPr>
          </a:lstStyle>
          <a:p/>
        </p:txBody>
      </p:sp>
      <p:sp>
        <p:nvSpPr>
          <p:cNvPr id="62" name="Shape 62"/>
          <p:cNvSpPr txBox="1"/>
          <p:nvPr>
            <p:ph type="title"/>
          </p:nvPr>
        </p:nvSpPr>
        <p:spPr>
          <a:xfrm>
            <a:off x="311700" y="196730"/>
            <a:ext cx="8520600" cy="572700"/>
          </a:xfrm>
          <a:prstGeom prst="rect">
            <a:avLst/>
          </a:prstGeom>
        </p:spPr>
        <p:txBody>
          <a:bodyPr anchorCtr="0" anchor="t" bIns="91425" lIns="91425" rIns="91425" wrap="square" tIns="91425"/>
          <a:lstStyle>
            <a:lvl1pPr lvl="0" rtl="0">
              <a:spcBef>
                <a:spcPts val="0"/>
              </a:spcBef>
              <a:buNone/>
              <a:defRPr sz="3000">
                <a:solidFill>
                  <a:srgbClr val="434343"/>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02">
    <p:spTree>
      <p:nvGrpSpPr>
        <p:cNvPr id="63" name="Shape 63"/>
        <p:cNvGrpSpPr/>
        <p:nvPr/>
      </p:nvGrpSpPr>
      <p:grpSpPr>
        <a:xfrm>
          <a:off x="0" y="0"/>
          <a:ext cx="0" cy="0"/>
          <a:chOff x="0" y="0"/>
          <a:chExt cx="0" cy="0"/>
        </a:xfrm>
      </p:grpSpPr>
      <p:pic>
        <p:nvPicPr>
          <p:cNvPr id="64" name="Shape 64"/>
          <p:cNvPicPr preferRelativeResize="0"/>
          <p:nvPr/>
        </p:nvPicPr>
        <p:blipFill rotWithShape="1">
          <a:blip r:embed="rId2">
            <a:alphaModFix/>
          </a:blip>
          <a:srcRect b="0" l="22600" r="0" t="0"/>
          <a:stretch/>
        </p:blipFill>
        <p:spPr>
          <a:xfrm>
            <a:off x="1" y="0"/>
            <a:ext cx="5971644" cy="5143504"/>
          </a:xfrm>
          <a:prstGeom prst="rect">
            <a:avLst/>
          </a:prstGeom>
          <a:noFill/>
          <a:ln>
            <a:noFill/>
          </a:ln>
        </p:spPr>
      </p:pic>
      <p:pic>
        <p:nvPicPr>
          <p:cNvPr id="65" name="Shape 65"/>
          <p:cNvPicPr preferRelativeResize="0"/>
          <p:nvPr/>
        </p:nvPicPr>
        <p:blipFill>
          <a:blip r:embed="rId3">
            <a:alphaModFix/>
          </a:blip>
          <a:stretch>
            <a:fillRect/>
          </a:stretch>
        </p:blipFill>
        <p:spPr>
          <a:xfrm>
            <a:off x="0" y="0"/>
            <a:ext cx="9144000" cy="5143500"/>
          </a:xfrm>
          <a:prstGeom prst="rect">
            <a:avLst/>
          </a:prstGeom>
          <a:noFill/>
          <a:ln>
            <a:noFill/>
          </a:ln>
        </p:spPr>
      </p:pic>
      <p:sp>
        <p:nvSpPr>
          <p:cNvPr id="66" name="Shape 66"/>
          <p:cNvSpPr txBox="1"/>
          <p:nvPr>
            <p:ph type="ctrTitle"/>
          </p:nvPr>
        </p:nvSpPr>
        <p:spPr>
          <a:xfrm>
            <a:off x="3870675" y="1491850"/>
            <a:ext cx="4988400" cy="1167000"/>
          </a:xfrm>
          <a:prstGeom prst="rect">
            <a:avLst/>
          </a:prstGeom>
        </p:spPr>
        <p:txBody>
          <a:bodyPr anchorCtr="0" anchor="b" bIns="91425" lIns="91425" rIns="91425" wrap="square" tIns="91425"/>
          <a:lstStyle>
            <a:lvl1pPr lvl="0" rtl="0" algn="r">
              <a:spcBef>
                <a:spcPts val="0"/>
              </a:spcBef>
              <a:buClr>
                <a:srgbClr val="007ACA"/>
              </a:buClr>
              <a:buSzPts val="3600"/>
              <a:buNone/>
              <a:defRPr sz="3600">
                <a:solidFill>
                  <a:srgbClr val="007ACA"/>
                </a:solidFill>
              </a:defRPr>
            </a:lvl1pPr>
            <a:lvl2pPr lvl="1" rtl="0" algn="r">
              <a:spcBef>
                <a:spcPts val="0"/>
              </a:spcBef>
              <a:buClr>
                <a:srgbClr val="434343"/>
              </a:buClr>
              <a:buSzPts val="5200"/>
              <a:buNone/>
              <a:defRPr sz="5200">
                <a:solidFill>
                  <a:srgbClr val="434343"/>
                </a:solidFill>
              </a:defRPr>
            </a:lvl2pPr>
            <a:lvl3pPr lvl="2" rtl="0" algn="r">
              <a:spcBef>
                <a:spcPts val="0"/>
              </a:spcBef>
              <a:buClr>
                <a:srgbClr val="434343"/>
              </a:buClr>
              <a:buSzPts val="5200"/>
              <a:buNone/>
              <a:defRPr sz="5200">
                <a:solidFill>
                  <a:srgbClr val="434343"/>
                </a:solidFill>
              </a:defRPr>
            </a:lvl3pPr>
            <a:lvl4pPr lvl="3" rtl="0" algn="r">
              <a:spcBef>
                <a:spcPts val="0"/>
              </a:spcBef>
              <a:buClr>
                <a:srgbClr val="434343"/>
              </a:buClr>
              <a:buSzPts val="5200"/>
              <a:buNone/>
              <a:defRPr sz="5200">
                <a:solidFill>
                  <a:srgbClr val="434343"/>
                </a:solidFill>
              </a:defRPr>
            </a:lvl4pPr>
            <a:lvl5pPr lvl="4" rtl="0" algn="r">
              <a:spcBef>
                <a:spcPts val="0"/>
              </a:spcBef>
              <a:buClr>
                <a:srgbClr val="434343"/>
              </a:buClr>
              <a:buSzPts val="5200"/>
              <a:buNone/>
              <a:defRPr sz="5200">
                <a:solidFill>
                  <a:srgbClr val="434343"/>
                </a:solidFill>
              </a:defRPr>
            </a:lvl5pPr>
            <a:lvl6pPr lvl="5" rtl="0" algn="r">
              <a:spcBef>
                <a:spcPts val="0"/>
              </a:spcBef>
              <a:buClr>
                <a:srgbClr val="434343"/>
              </a:buClr>
              <a:buSzPts val="5200"/>
              <a:buNone/>
              <a:defRPr sz="5200">
                <a:solidFill>
                  <a:srgbClr val="434343"/>
                </a:solidFill>
              </a:defRPr>
            </a:lvl6pPr>
            <a:lvl7pPr lvl="6" rtl="0" algn="r">
              <a:spcBef>
                <a:spcPts val="0"/>
              </a:spcBef>
              <a:buClr>
                <a:srgbClr val="434343"/>
              </a:buClr>
              <a:buSzPts val="5200"/>
              <a:buNone/>
              <a:defRPr sz="5200">
                <a:solidFill>
                  <a:srgbClr val="434343"/>
                </a:solidFill>
              </a:defRPr>
            </a:lvl7pPr>
            <a:lvl8pPr lvl="7" rtl="0" algn="r">
              <a:spcBef>
                <a:spcPts val="0"/>
              </a:spcBef>
              <a:buClr>
                <a:srgbClr val="434343"/>
              </a:buClr>
              <a:buSzPts val="5200"/>
              <a:buNone/>
              <a:defRPr sz="5200">
                <a:solidFill>
                  <a:srgbClr val="434343"/>
                </a:solidFill>
              </a:defRPr>
            </a:lvl8pPr>
            <a:lvl9pPr lvl="8" rtl="0" algn="r">
              <a:spcBef>
                <a:spcPts val="0"/>
              </a:spcBef>
              <a:buClr>
                <a:srgbClr val="434343"/>
              </a:buClr>
              <a:buSzPts val="5200"/>
              <a:buNone/>
              <a:defRPr sz="5200">
                <a:solidFill>
                  <a:srgbClr val="434343"/>
                </a:solidFill>
              </a:defRPr>
            </a:lvl9pPr>
          </a:lstStyle>
          <a:p/>
        </p:txBody>
      </p:sp>
      <p:sp>
        <p:nvSpPr>
          <p:cNvPr id="67" name="Shape 67"/>
          <p:cNvSpPr txBox="1"/>
          <p:nvPr>
            <p:ph idx="1" type="subTitle"/>
          </p:nvPr>
        </p:nvSpPr>
        <p:spPr>
          <a:xfrm>
            <a:off x="4015950" y="2679800"/>
            <a:ext cx="4843200" cy="996900"/>
          </a:xfrm>
          <a:prstGeom prst="rect">
            <a:avLst/>
          </a:prstGeom>
        </p:spPr>
        <p:txBody>
          <a:bodyPr anchorCtr="0" anchor="t" bIns="91425" lIns="91425" rIns="91425" wrap="square" tIns="91425"/>
          <a:lstStyle>
            <a:lvl1pPr lvl="0" rtl="0" algn="r">
              <a:lnSpc>
                <a:spcPct val="100000"/>
              </a:lnSpc>
              <a:spcBef>
                <a:spcPts val="0"/>
              </a:spcBef>
              <a:spcAft>
                <a:spcPts val="0"/>
              </a:spcAft>
              <a:buClr>
                <a:srgbClr val="434343"/>
              </a:buClr>
              <a:buSzPts val="2000"/>
              <a:buNone/>
              <a:defRPr sz="2000">
                <a:solidFill>
                  <a:srgbClr val="434343"/>
                </a:solidFill>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pic>
        <p:nvPicPr>
          <p:cNvPr id="68" name="Shape 68"/>
          <p:cNvPicPr preferRelativeResize="0"/>
          <p:nvPr/>
        </p:nvPicPr>
        <p:blipFill>
          <a:blip r:embed="rId4">
            <a:alphaModFix/>
          </a:blip>
          <a:stretch>
            <a:fillRect/>
          </a:stretch>
        </p:blipFill>
        <p:spPr>
          <a:xfrm>
            <a:off x="7806600" y="4611500"/>
            <a:ext cx="1172974" cy="4398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ntrast Blue">
    <p:spTree>
      <p:nvGrpSpPr>
        <p:cNvPr id="69" name="Shape 69"/>
        <p:cNvGrpSpPr/>
        <p:nvPr/>
      </p:nvGrpSpPr>
      <p:grpSpPr>
        <a:xfrm>
          <a:off x="0" y="0"/>
          <a:ext cx="0" cy="0"/>
          <a:chOff x="0" y="0"/>
          <a:chExt cx="0" cy="0"/>
        </a:xfrm>
      </p:grpSpPr>
      <p:pic>
        <p:nvPicPr>
          <p:cNvPr id="70" name="Shape 70"/>
          <p:cNvPicPr preferRelativeResize="0"/>
          <p:nvPr/>
        </p:nvPicPr>
        <p:blipFill>
          <a:blip r:embed="rId2">
            <a:alphaModFix/>
          </a:blip>
          <a:stretch>
            <a:fillRect/>
          </a:stretch>
        </p:blipFill>
        <p:spPr>
          <a:xfrm>
            <a:off x="0" y="0"/>
            <a:ext cx="9144000" cy="5143500"/>
          </a:xfrm>
          <a:prstGeom prst="rect">
            <a:avLst/>
          </a:prstGeom>
          <a:noFill/>
          <a:ln>
            <a:noFill/>
          </a:ln>
        </p:spPr>
      </p:pic>
      <p:sp>
        <p:nvSpPr>
          <p:cNvPr id="71" name="Shape 71"/>
          <p:cNvSpPr txBox="1"/>
          <p:nvPr>
            <p:ph type="ctrTitle"/>
          </p:nvPr>
        </p:nvSpPr>
        <p:spPr>
          <a:xfrm>
            <a:off x="530150" y="771050"/>
            <a:ext cx="3648300" cy="2052600"/>
          </a:xfrm>
          <a:prstGeom prst="rect">
            <a:avLst/>
          </a:prstGeom>
        </p:spPr>
        <p:txBody>
          <a:bodyPr anchorCtr="0" anchor="b" bIns="91425" lIns="91425" rIns="91425" wrap="square" tIns="91425"/>
          <a:lstStyle>
            <a:lvl1pPr lvl="0" rtl="0">
              <a:spcBef>
                <a:spcPts val="0"/>
              </a:spcBef>
              <a:buClr>
                <a:srgbClr val="FFFFFF"/>
              </a:buClr>
              <a:buSzPts val="3200"/>
              <a:buNone/>
              <a:defRPr sz="3200">
                <a:solidFill>
                  <a:srgbClr val="FFFFFF"/>
                </a:solidFill>
              </a:defRPr>
            </a:lvl1pPr>
            <a:lvl2pPr lvl="1" rtl="0">
              <a:spcBef>
                <a:spcPts val="0"/>
              </a:spcBef>
              <a:buClr>
                <a:srgbClr val="FFFFFF"/>
              </a:buClr>
              <a:buSzPts val="5200"/>
              <a:buNone/>
              <a:defRPr sz="5200">
                <a:solidFill>
                  <a:srgbClr val="FFFFFF"/>
                </a:solidFill>
              </a:defRPr>
            </a:lvl2pPr>
            <a:lvl3pPr lvl="2" rtl="0">
              <a:spcBef>
                <a:spcPts val="0"/>
              </a:spcBef>
              <a:buClr>
                <a:srgbClr val="FFFFFF"/>
              </a:buClr>
              <a:buSzPts val="5200"/>
              <a:buNone/>
              <a:defRPr sz="5200">
                <a:solidFill>
                  <a:srgbClr val="FFFFFF"/>
                </a:solidFill>
              </a:defRPr>
            </a:lvl3pPr>
            <a:lvl4pPr lvl="3" rtl="0">
              <a:spcBef>
                <a:spcPts val="0"/>
              </a:spcBef>
              <a:buClr>
                <a:srgbClr val="FFFFFF"/>
              </a:buClr>
              <a:buSzPts val="5200"/>
              <a:buNone/>
              <a:defRPr sz="5200">
                <a:solidFill>
                  <a:srgbClr val="FFFFFF"/>
                </a:solidFill>
              </a:defRPr>
            </a:lvl4pPr>
            <a:lvl5pPr lvl="4" rtl="0">
              <a:spcBef>
                <a:spcPts val="0"/>
              </a:spcBef>
              <a:buClr>
                <a:srgbClr val="FFFFFF"/>
              </a:buClr>
              <a:buSzPts val="5200"/>
              <a:buNone/>
              <a:defRPr sz="5200">
                <a:solidFill>
                  <a:srgbClr val="FFFFFF"/>
                </a:solidFill>
              </a:defRPr>
            </a:lvl5pPr>
            <a:lvl6pPr lvl="5" rtl="0">
              <a:spcBef>
                <a:spcPts val="0"/>
              </a:spcBef>
              <a:buClr>
                <a:srgbClr val="FFFFFF"/>
              </a:buClr>
              <a:buSzPts val="5200"/>
              <a:buNone/>
              <a:defRPr sz="5200">
                <a:solidFill>
                  <a:srgbClr val="FFFFFF"/>
                </a:solidFill>
              </a:defRPr>
            </a:lvl6pPr>
            <a:lvl7pPr lvl="6" rtl="0">
              <a:spcBef>
                <a:spcPts val="0"/>
              </a:spcBef>
              <a:buClr>
                <a:srgbClr val="FFFFFF"/>
              </a:buClr>
              <a:buSzPts val="5200"/>
              <a:buNone/>
              <a:defRPr sz="5200">
                <a:solidFill>
                  <a:srgbClr val="FFFFFF"/>
                </a:solidFill>
              </a:defRPr>
            </a:lvl7pPr>
            <a:lvl8pPr lvl="7" rtl="0">
              <a:spcBef>
                <a:spcPts val="0"/>
              </a:spcBef>
              <a:buClr>
                <a:srgbClr val="FFFFFF"/>
              </a:buClr>
              <a:buSzPts val="5200"/>
              <a:buNone/>
              <a:defRPr sz="5200">
                <a:solidFill>
                  <a:srgbClr val="FFFFFF"/>
                </a:solidFill>
              </a:defRPr>
            </a:lvl8pPr>
            <a:lvl9pPr lvl="8" rtl="0">
              <a:spcBef>
                <a:spcPts val="0"/>
              </a:spcBef>
              <a:buClr>
                <a:srgbClr val="FFFFFF"/>
              </a:buClr>
              <a:buSzPts val="5200"/>
              <a:buNone/>
              <a:defRPr sz="5200">
                <a:solidFill>
                  <a:srgbClr val="FFFFFF"/>
                </a:solidFill>
              </a:defRPr>
            </a:lvl9pPr>
          </a:lstStyle>
          <a:p/>
        </p:txBody>
      </p:sp>
      <p:sp>
        <p:nvSpPr>
          <p:cNvPr id="72" name="Shape 72"/>
          <p:cNvSpPr txBox="1"/>
          <p:nvPr>
            <p:ph idx="1" type="subTitle"/>
          </p:nvPr>
        </p:nvSpPr>
        <p:spPr>
          <a:xfrm>
            <a:off x="530150" y="2860600"/>
            <a:ext cx="3648300" cy="1753200"/>
          </a:xfrm>
          <a:prstGeom prst="rect">
            <a:avLst/>
          </a:prstGeom>
        </p:spPr>
        <p:txBody>
          <a:bodyPr anchorCtr="0" anchor="t" bIns="91425" lIns="91425" rIns="91425" wrap="square" tIns="91425"/>
          <a:lstStyle>
            <a:lvl1pPr lvl="0" rtl="0">
              <a:lnSpc>
                <a:spcPct val="100000"/>
              </a:lnSpc>
              <a:spcBef>
                <a:spcPts val="0"/>
              </a:spcBef>
              <a:spcAft>
                <a:spcPts val="0"/>
              </a:spcAft>
              <a:buClr>
                <a:srgbClr val="FFFFFF"/>
              </a:buClr>
              <a:buSzPts val="2000"/>
              <a:buNone/>
              <a:defRPr sz="2000">
                <a:solidFill>
                  <a:srgbClr val="FFFFFF"/>
                </a:solidFill>
              </a:defRPr>
            </a:lvl1pPr>
            <a:lvl2pPr lvl="1" rtl="0">
              <a:lnSpc>
                <a:spcPct val="100000"/>
              </a:lnSpc>
              <a:spcBef>
                <a:spcPts val="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lement Title &amp; Body Blue 1">
    <p:spTree>
      <p:nvGrpSpPr>
        <p:cNvPr id="73" name="Shape 73"/>
        <p:cNvGrpSpPr/>
        <p:nvPr/>
      </p:nvGrpSpPr>
      <p:grpSpPr>
        <a:xfrm>
          <a:off x="0" y="0"/>
          <a:ext cx="0" cy="0"/>
          <a:chOff x="0" y="0"/>
          <a:chExt cx="0" cy="0"/>
        </a:xfrm>
      </p:grpSpPr>
      <p:pic>
        <p:nvPicPr>
          <p:cNvPr id="74" name="Shape 74"/>
          <p:cNvPicPr preferRelativeResize="0"/>
          <p:nvPr/>
        </p:nvPicPr>
        <p:blipFill rotWithShape="1">
          <a:blip r:embed="rId2">
            <a:alphaModFix/>
          </a:blip>
          <a:srcRect b="79428" l="0" r="0" t="0"/>
          <a:stretch/>
        </p:blipFill>
        <p:spPr>
          <a:xfrm>
            <a:off x="0" y="0"/>
            <a:ext cx="9144000" cy="1058100"/>
          </a:xfrm>
          <a:prstGeom prst="rect">
            <a:avLst/>
          </a:prstGeom>
          <a:noFill/>
          <a:ln>
            <a:noFill/>
          </a:ln>
        </p:spPr>
      </p:pic>
      <p:sp>
        <p:nvSpPr>
          <p:cNvPr id="75" name="Shape 75"/>
          <p:cNvSpPr txBox="1"/>
          <p:nvPr>
            <p:ph type="title"/>
          </p:nvPr>
        </p:nvSpPr>
        <p:spPr>
          <a:xfrm>
            <a:off x="311699" y="196120"/>
            <a:ext cx="61638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2800"/>
              <a:buFont typeface="Source Sans Pro"/>
              <a:buNone/>
              <a:defRPr b="0" i="0" sz="3000" u="none" cap="none" strike="noStrike">
                <a:solidFill>
                  <a:schemeClr val="lt1"/>
                </a:solidFill>
                <a:latin typeface="Source Sans Pro"/>
                <a:ea typeface="Source Sans Pro"/>
                <a:cs typeface="Source Sans Pro"/>
                <a:sym typeface="Source Sans Pro"/>
              </a:defRPr>
            </a:lvl1pPr>
            <a:lvl2pPr indent="0" lvl="1" rtl="0">
              <a:spcBef>
                <a:spcPts val="0"/>
              </a:spcBef>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indent="0" lvl="2" rtl="0">
              <a:spcBef>
                <a:spcPts val="0"/>
              </a:spcBef>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indent="0" lvl="3" rtl="0">
              <a:spcBef>
                <a:spcPts val="0"/>
              </a:spcBef>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indent="0" lvl="4" rtl="0">
              <a:spcBef>
                <a:spcPts val="0"/>
              </a:spcBef>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indent="0" lvl="5" rtl="0">
              <a:spcBef>
                <a:spcPts val="0"/>
              </a:spcBef>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indent="0" lvl="6" rtl="0">
              <a:spcBef>
                <a:spcPts val="0"/>
              </a:spcBef>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indent="0" lvl="7" rtl="0">
              <a:spcBef>
                <a:spcPts val="0"/>
              </a:spcBef>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indent="0" lvl="8" rtl="0">
              <a:spcBef>
                <a:spcPts val="0"/>
              </a:spcBef>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p:txBody>
      </p:sp>
      <p:sp>
        <p:nvSpPr>
          <p:cNvPr id="76" name="Shape 76"/>
          <p:cNvSpPr txBox="1"/>
          <p:nvPr>
            <p:ph idx="1" type="body"/>
          </p:nvPr>
        </p:nvSpPr>
        <p:spPr>
          <a:xfrm>
            <a:off x="311700" y="1291295"/>
            <a:ext cx="8437200" cy="25947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0"/>
              </a:spcAft>
              <a:buClr>
                <a:srgbClr val="007ACA"/>
              </a:buClr>
              <a:buSzPts val="1800"/>
              <a:buFont typeface="Source Sans Pro"/>
              <a:buNone/>
              <a:defRPr b="0" i="0" sz="1800" u="none" cap="none" strike="noStrike">
                <a:solidFill>
                  <a:srgbClr val="434343"/>
                </a:solidFill>
                <a:latin typeface="Source Sans Pro"/>
                <a:ea typeface="Source Sans Pro"/>
                <a:cs typeface="Source Sans Pro"/>
                <a:sym typeface="Source Sans Pro"/>
              </a:defRPr>
            </a:lvl1pPr>
            <a:lvl2pPr indent="0" lvl="1" marL="457200" marR="0" rtl="0" algn="l">
              <a:lnSpc>
                <a:spcPct val="115000"/>
              </a:lnSpc>
              <a:spcBef>
                <a:spcPts val="0"/>
              </a:spcBef>
              <a:spcAft>
                <a:spcPts val="0"/>
              </a:spcAft>
              <a:buClr>
                <a:srgbClr val="007ACA"/>
              </a:buClr>
              <a:buSzPts val="1400"/>
              <a:buFont typeface="Source Sans Pro"/>
              <a:buNone/>
              <a:defRPr b="0" i="0" sz="1400" u="none" cap="none" strike="noStrike">
                <a:solidFill>
                  <a:srgbClr val="434343"/>
                </a:solidFill>
                <a:latin typeface="Source Sans Pro"/>
                <a:ea typeface="Source Sans Pro"/>
                <a:cs typeface="Source Sans Pro"/>
                <a:sym typeface="Source Sans Pro"/>
              </a:defRPr>
            </a:lvl2pPr>
            <a:lvl3pPr indent="0" lvl="2" marL="914400" marR="0" rtl="0" algn="l">
              <a:lnSpc>
                <a:spcPct val="115000"/>
              </a:lnSpc>
              <a:spcBef>
                <a:spcPts val="0"/>
              </a:spcBef>
              <a:spcAft>
                <a:spcPts val="0"/>
              </a:spcAft>
              <a:buClr>
                <a:srgbClr val="007ACA"/>
              </a:buClr>
              <a:buSzPts val="1400"/>
              <a:buFont typeface="Source Sans Pro"/>
              <a:buNone/>
              <a:defRPr b="0" i="0" sz="1400" u="none" cap="none" strike="noStrike">
                <a:solidFill>
                  <a:srgbClr val="434343"/>
                </a:solidFill>
                <a:latin typeface="Source Sans Pro"/>
                <a:ea typeface="Source Sans Pro"/>
                <a:cs typeface="Source Sans Pro"/>
                <a:sym typeface="Source Sans Pro"/>
              </a:defRPr>
            </a:lvl3pPr>
            <a:lvl4pPr indent="0" lvl="3" marL="1371600" marR="0" rtl="0" algn="l">
              <a:lnSpc>
                <a:spcPct val="115000"/>
              </a:lnSpc>
              <a:spcBef>
                <a:spcPts val="0"/>
              </a:spcBef>
              <a:spcAft>
                <a:spcPts val="0"/>
              </a:spcAft>
              <a:buClr>
                <a:srgbClr val="434343"/>
              </a:buClr>
              <a:buSzPts val="1400"/>
              <a:buFont typeface="Source Sans Pro"/>
              <a:buNone/>
              <a:defRPr b="0" i="0" sz="1400" u="none" cap="none" strike="noStrike">
                <a:solidFill>
                  <a:srgbClr val="434343"/>
                </a:solidFill>
                <a:latin typeface="Source Sans Pro"/>
                <a:ea typeface="Source Sans Pro"/>
                <a:cs typeface="Source Sans Pro"/>
                <a:sym typeface="Source Sans Pro"/>
              </a:defRPr>
            </a:lvl4pPr>
            <a:lvl5pPr indent="0" lvl="4" marL="1828800" marR="0" rtl="0" algn="l">
              <a:lnSpc>
                <a:spcPct val="115000"/>
              </a:lnSpc>
              <a:spcBef>
                <a:spcPts val="0"/>
              </a:spcBef>
              <a:spcAft>
                <a:spcPts val="0"/>
              </a:spcAft>
              <a:buClr>
                <a:srgbClr val="434343"/>
              </a:buClr>
              <a:buSzPts val="1400"/>
              <a:buFont typeface="Source Sans Pro"/>
              <a:buNone/>
              <a:defRPr b="0" i="0" sz="1400" u="none" cap="none" strike="noStrike">
                <a:solidFill>
                  <a:srgbClr val="434343"/>
                </a:solidFill>
                <a:latin typeface="Source Sans Pro"/>
                <a:ea typeface="Source Sans Pro"/>
                <a:cs typeface="Source Sans Pro"/>
                <a:sym typeface="Source Sans Pro"/>
              </a:defRPr>
            </a:lvl5pPr>
            <a:lvl6pPr indent="0" lvl="5" marL="2286000" marR="0" rtl="0" algn="l">
              <a:lnSpc>
                <a:spcPct val="115000"/>
              </a:lnSpc>
              <a:spcBef>
                <a:spcPts val="0"/>
              </a:spcBef>
              <a:spcAft>
                <a:spcPts val="0"/>
              </a:spcAft>
              <a:buClr>
                <a:srgbClr val="434343"/>
              </a:buClr>
              <a:buSzPts val="1400"/>
              <a:buFont typeface="Source Sans Pro"/>
              <a:buNone/>
              <a:defRPr b="0" i="0" sz="1400" u="none" cap="none" strike="noStrike">
                <a:solidFill>
                  <a:srgbClr val="434343"/>
                </a:solidFill>
                <a:latin typeface="Source Sans Pro"/>
                <a:ea typeface="Source Sans Pro"/>
                <a:cs typeface="Source Sans Pro"/>
                <a:sym typeface="Source Sans Pro"/>
              </a:defRPr>
            </a:lvl6pPr>
            <a:lvl7pPr indent="0" lvl="6" marL="2743200" marR="0" rtl="0" algn="l">
              <a:lnSpc>
                <a:spcPct val="115000"/>
              </a:lnSpc>
              <a:spcBef>
                <a:spcPts val="0"/>
              </a:spcBef>
              <a:spcAft>
                <a:spcPts val="0"/>
              </a:spcAft>
              <a:buClr>
                <a:srgbClr val="434343"/>
              </a:buClr>
              <a:buSzPts val="1400"/>
              <a:buFont typeface="Source Sans Pro"/>
              <a:buNone/>
              <a:defRPr b="0" i="0" sz="1400" u="none" cap="none" strike="noStrike">
                <a:solidFill>
                  <a:srgbClr val="434343"/>
                </a:solidFill>
                <a:latin typeface="Source Sans Pro"/>
                <a:ea typeface="Source Sans Pro"/>
                <a:cs typeface="Source Sans Pro"/>
                <a:sym typeface="Source Sans Pro"/>
              </a:defRPr>
            </a:lvl7pPr>
            <a:lvl8pPr indent="0" lvl="7" marL="3200400" marR="0" rtl="0" algn="l">
              <a:lnSpc>
                <a:spcPct val="115000"/>
              </a:lnSpc>
              <a:spcBef>
                <a:spcPts val="0"/>
              </a:spcBef>
              <a:spcAft>
                <a:spcPts val="0"/>
              </a:spcAft>
              <a:buClr>
                <a:srgbClr val="434343"/>
              </a:buClr>
              <a:buSzPts val="1400"/>
              <a:buFont typeface="Source Sans Pro"/>
              <a:buNone/>
              <a:defRPr b="0" i="0" sz="1400" u="none" cap="none" strike="noStrike">
                <a:solidFill>
                  <a:srgbClr val="434343"/>
                </a:solidFill>
                <a:latin typeface="Source Sans Pro"/>
                <a:ea typeface="Source Sans Pro"/>
                <a:cs typeface="Source Sans Pro"/>
                <a:sym typeface="Source Sans Pro"/>
              </a:defRPr>
            </a:lvl8pPr>
            <a:lvl9pPr indent="0" lvl="8" marL="3657600" marR="0" rtl="0" algn="l">
              <a:lnSpc>
                <a:spcPct val="115000"/>
              </a:lnSpc>
              <a:spcBef>
                <a:spcPts val="0"/>
              </a:spcBef>
              <a:spcAft>
                <a:spcPts val="0"/>
              </a:spcAft>
              <a:buClr>
                <a:srgbClr val="434343"/>
              </a:buClr>
              <a:buSzPts val="1400"/>
              <a:buFont typeface="Source Sans Pro"/>
              <a:buNone/>
              <a:defRPr b="0" i="0" sz="1400" u="none" cap="none" strike="noStrike">
                <a:solidFill>
                  <a:srgbClr val="434343"/>
                </a:solidFill>
                <a:latin typeface="Source Sans Pro"/>
                <a:ea typeface="Source Sans Pro"/>
                <a:cs typeface="Source Sans Pro"/>
                <a:sym typeface="Source Sans Pr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End Values 4">
    <p:spTree>
      <p:nvGrpSpPr>
        <p:cNvPr id="77" name="Shape 77"/>
        <p:cNvGrpSpPr/>
        <p:nvPr/>
      </p:nvGrpSpPr>
      <p:grpSpPr>
        <a:xfrm>
          <a:off x="0" y="0"/>
          <a:ext cx="0" cy="0"/>
          <a:chOff x="0" y="0"/>
          <a:chExt cx="0" cy="0"/>
        </a:xfrm>
      </p:grpSpPr>
      <p:pic>
        <p:nvPicPr>
          <p:cNvPr id="78" name="Shape 7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79" name="Shape 79"/>
          <p:cNvPicPr preferRelativeResize="0"/>
          <p:nvPr/>
        </p:nvPicPr>
        <p:blipFill>
          <a:blip r:embed="rId3">
            <a:alphaModFix/>
          </a:blip>
          <a:stretch>
            <a:fillRect/>
          </a:stretch>
        </p:blipFill>
        <p:spPr>
          <a:xfrm>
            <a:off x="7806600" y="4611500"/>
            <a:ext cx="1172974" cy="4398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hyperlink" Target="http://sass-lang.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es5.github.io/" TargetMode="External"/><Relationship Id="rId4" Type="http://schemas.openxmlformats.org/officeDocument/2006/relationships/hyperlink" Target="https://git.io/es6features" TargetMode="External"/><Relationship Id="rId5" Type="http://schemas.openxmlformats.org/officeDocument/2006/relationships/hyperlink" Target="https://git.io/es6features" TargetMode="External"/><Relationship Id="rId6" Type="http://schemas.openxmlformats.org/officeDocument/2006/relationships/hyperlink" Target="http://bit.ly/es7features" TargetMode="External"/><Relationship Id="rId7" Type="http://schemas.openxmlformats.org/officeDocument/2006/relationships/hyperlink" Target="https://www.typescriptlang.org/" TargetMode="External"/><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33.png"/><Relationship Id="rId7" Type="http://schemas.openxmlformats.org/officeDocument/2006/relationships/image" Target="../media/image32.png"/><Relationship Id="rId8"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hyperlink" Target="http://www.npmtrends.com/angular-vs-react-vs-vue-vs-@angular/cor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hyperlink" Target="https://rawgit.com/krausest/js-framework-benchmark/master/webdriver-ts-results/table.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embed.plnkr.co/qv1JyzmKvydWZHPKC8NG/" TargetMode="Externa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jasmine.github.io/2.0/introduction.html" TargetMode="Externa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jsfiddle.net/hsaugw3o/2/"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ctrTitle"/>
          </p:nvPr>
        </p:nvSpPr>
        <p:spPr>
          <a:xfrm>
            <a:off x="3825000" y="1988250"/>
            <a:ext cx="5034000" cy="1167000"/>
          </a:xfrm>
          <a:prstGeom prst="rect">
            <a:avLst/>
          </a:prstGeom>
        </p:spPr>
        <p:txBody>
          <a:bodyPr anchorCtr="0" anchor="b" bIns="91425" lIns="91425" rIns="91425" wrap="square" tIns="91425">
            <a:noAutofit/>
          </a:bodyPr>
          <a:lstStyle/>
          <a:p>
            <a:pPr indent="0" lvl="0" marL="0">
              <a:spcBef>
                <a:spcPts val="0"/>
              </a:spcBef>
              <a:buNone/>
            </a:pPr>
            <a:r>
              <a:rPr lang="en"/>
              <a:t>Modern Front End applications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@media (max-width: 699px) and (min-width: 520px)</a:t>
            </a:r>
          </a:p>
        </p:txBody>
      </p:sp>
      <p:pic>
        <p:nvPicPr>
          <p:cNvPr id="148" name="Shape 148"/>
          <p:cNvPicPr preferRelativeResize="0"/>
          <p:nvPr/>
        </p:nvPicPr>
        <p:blipFill>
          <a:blip r:embed="rId3">
            <a:alphaModFix/>
          </a:blip>
          <a:stretch>
            <a:fillRect/>
          </a:stretch>
        </p:blipFill>
        <p:spPr>
          <a:xfrm>
            <a:off x="600550" y="1017725"/>
            <a:ext cx="7942902" cy="3952674"/>
          </a:xfrm>
          <a:prstGeom prst="rect">
            <a:avLst/>
          </a:prstGeom>
          <a:noFill/>
          <a:ln>
            <a:noFill/>
          </a:ln>
        </p:spPr>
      </p:pic>
      <p:sp>
        <p:nvSpPr>
          <p:cNvPr id="149" name="Shape 149"/>
          <p:cNvSpPr txBox="1"/>
          <p:nvPr>
            <p:ph idx="1" type="body"/>
          </p:nvPr>
        </p:nvSpPr>
        <p:spPr>
          <a:xfrm>
            <a:off x="0" y="4867950"/>
            <a:ext cx="8520600" cy="275400"/>
          </a:xfrm>
          <a:prstGeom prst="rect">
            <a:avLst/>
          </a:prstGeom>
        </p:spPr>
        <p:txBody>
          <a:bodyPr anchorCtr="0" anchor="t" bIns="91425" lIns="91425" rIns="91425" wrap="square" tIns="91425">
            <a:noAutofit/>
          </a:bodyPr>
          <a:lstStyle/>
          <a:p>
            <a:pPr indent="0" lvl="0" marL="0">
              <a:spcBef>
                <a:spcPts val="0"/>
              </a:spcBef>
              <a:buNone/>
            </a:pPr>
            <a:r>
              <a:rPr lang="en" sz="1000" u="sng">
                <a:solidFill>
                  <a:schemeClr val="hlink"/>
                </a:solidFill>
                <a:hlinkClick r:id="rId4"/>
              </a:rPr>
              <a:t>http://sass-lang.com/</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idx="1" type="body"/>
          </p:nvPr>
        </p:nvSpPr>
        <p:spPr>
          <a:xfrm>
            <a:off x="311700" y="1017725"/>
            <a:ext cx="4543800" cy="34365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June 1997</a:t>
            </a:r>
          </a:p>
          <a:p>
            <a:pPr indent="-342900" lvl="0" marL="457200" rtl="0">
              <a:spcBef>
                <a:spcPts val="0"/>
              </a:spcBef>
              <a:spcAft>
                <a:spcPts val="0"/>
              </a:spcAft>
              <a:buSzPts val="1800"/>
              <a:buChar char="●"/>
            </a:pPr>
            <a:r>
              <a:rPr lang="en"/>
              <a:t>June 1998</a:t>
            </a:r>
          </a:p>
          <a:p>
            <a:pPr indent="-342900" lvl="0" marL="457200" rtl="0">
              <a:spcBef>
                <a:spcPts val="0"/>
              </a:spcBef>
              <a:spcAft>
                <a:spcPts val="0"/>
              </a:spcAft>
              <a:buSzPts val="1800"/>
              <a:buChar char="●"/>
            </a:pPr>
            <a:r>
              <a:rPr lang="en"/>
              <a:t>December 1999</a:t>
            </a:r>
          </a:p>
          <a:p>
            <a:pPr indent="-342900" lvl="0" marL="457200" rtl="0">
              <a:spcBef>
                <a:spcPts val="0"/>
              </a:spcBef>
              <a:spcAft>
                <a:spcPts val="0"/>
              </a:spcAft>
              <a:buSzPts val="1800"/>
              <a:buChar char="●"/>
            </a:pPr>
            <a:r>
              <a:rPr lang="en"/>
              <a:t>December 2009</a:t>
            </a:r>
          </a:p>
          <a:p>
            <a:pPr indent="-342900" lvl="0" marL="457200" rtl="0">
              <a:spcBef>
                <a:spcPts val="0"/>
              </a:spcBef>
              <a:spcAft>
                <a:spcPts val="0"/>
              </a:spcAft>
              <a:buSzPts val="1800"/>
              <a:buChar char="●"/>
            </a:pPr>
            <a:r>
              <a:rPr lang="en"/>
              <a:t>June 2011</a:t>
            </a:r>
          </a:p>
          <a:p>
            <a:pPr indent="-342900" lvl="0" marL="457200" rtl="0">
              <a:spcBef>
                <a:spcPts val="0"/>
              </a:spcBef>
              <a:spcAft>
                <a:spcPts val="0"/>
              </a:spcAft>
              <a:buSzPts val="1800"/>
              <a:buChar char="●"/>
            </a:pPr>
            <a:r>
              <a:rPr lang="en"/>
              <a:t>June 2015</a:t>
            </a:r>
          </a:p>
          <a:p>
            <a:pPr indent="-342900" lvl="0" marL="457200" rtl="0">
              <a:spcBef>
                <a:spcPts val="0"/>
              </a:spcBef>
              <a:spcAft>
                <a:spcPts val="0"/>
              </a:spcAft>
              <a:buSzPts val="1800"/>
              <a:buChar char="●"/>
            </a:pPr>
            <a:r>
              <a:rPr lang="en"/>
              <a:t>June 2016</a:t>
            </a:r>
          </a:p>
          <a:p>
            <a:pPr indent="-342900" lvl="0" marL="457200">
              <a:spcBef>
                <a:spcPts val="0"/>
              </a:spcBef>
              <a:buSzPts val="1800"/>
              <a:buChar char="●"/>
            </a:pPr>
            <a:r>
              <a:rPr lang="en"/>
              <a:t>June 2017</a:t>
            </a:r>
          </a:p>
        </p:txBody>
      </p:sp>
      <p:pic>
        <p:nvPicPr>
          <p:cNvPr id="155" name="Shape 155"/>
          <p:cNvPicPr preferRelativeResize="0"/>
          <p:nvPr/>
        </p:nvPicPr>
        <p:blipFill>
          <a:blip r:embed="rId3">
            <a:alphaModFix/>
          </a:blip>
          <a:stretch>
            <a:fillRect/>
          </a:stretch>
        </p:blipFill>
        <p:spPr>
          <a:xfrm>
            <a:off x="5067250" y="689225"/>
            <a:ext cx="3765050" cy="3765050"/>
          </a:xfrm>
          <a:prstGeom prst="rect">
            <a:avLst/>
          </a:prstGeom>
          <a:noFill/>
          <a:ln>
            <a:noFill/>
          </a:ln>
        </p:spPr>
      </p:pic>
      <p:sp>
        <p:nvSpPr>
          <p:cNvPr id="156" name="Shape 156"/>
          <p:cNvSpPr txBox="1"/>
          <p:nvPr>
            <p:ph type="title"/>
          </p:nvPr>
        </p:nvSpPr>
        <p:spPr>
          <a:xfrm>
            <a:off x="311700" y="445025"/>
            <a:ext cx="4755600" cy="572700"/>
          </a:xfrm>
          <a:prstGeom prst="rect">
            <a:avLst/>
          </a:prstGeom>
        </p:spPr>
        <p:txBody>
          <a:bodyPr anchorCtr="0" anchor="t" bIns="91425" lIns="91425" rIns="91425" wrap="square" tIns="91425">
            <a:noAutofit/>
          </a:bodyPr>
          <a:lstStyle/>
          <a:p>
            <a:pPr indent="0" lvl="0" marL="0" rtl="0">
              <a:spcBef>
                <a:spcPts val="0"/>
              </a:spcBef>
              <a:buNone/>
            </a:pPr>
            <a:r>
              <a:rPr lang="en"/>
              <a:t>ECMAScript releases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4320000" cy="572700"/>
          </a:xfrm>
          <a:prstGeom prst="rect">
            <a:avLst/>
          </a:prstGeom>
        </p:spPr>
        <p:txBody>
          <a:bodyPr anchorCtr="0" anchor="t" bIns="91425" lIns="91425" rIns="91425" wrap="square" tIns="91425">
            <a:noAutofit/>
          </a:bodyPr>
          <a:lstStyle/>
          <a:p>
            <a:pPr indent="0" lvl="0" marL="0">
              <a:spcBef>
                <a:spcPts val="0"/>
              </a:spcBef>
              <a:buNone/>
            </a:pPr>
            <a:r>
              <a:rPr lang="en"/>
              <a:t>Everything is a superset</a:t>
            </a:r>
          </a:p>
        </p:txBody>
      </p:sp>
      <p:sp>
        <p:nvSpPr>
          <p:cNvPr id="162" name="Shape 162"/>
          <p:cNvSpPr txBox="1"/>
          <p:nvPr>
            <p:ph idx="1" type="body"/>
          </p:nvPr>
        </p:nvSpPr>
        <p:spPr>
          <a:xfrm>
            <a:off x="311700" y="1152475"/>
            <a:ext cx="4320000" cy="3416400"/>
          </a:xfrm>
          <a:prstGeom prst="rect">
            <a:avLst/>
          </a:prstGeom>
        </p:spPr>
        <p:txBody>
          <a:bodyPr anchorCtr="0" anchor="ctr" bIns="91425" lIns="91425" rIns="91425" wrap="square" tIns="91425">
            <a:noAutofit/>
          </a:bodyPr>
          <a:lstStyle/>
          <a:p>
            <a:pPr indent="-342900" lvl="0" marL="457200" rtl="0">
              <a:lnSpc>
                <a:spcPct val="150000"/>
              </a:lnSpc>
              <a:spcBef>
                <a:spcPts val="0"/>
              </a:spcBef>
              <a:spcAft>
                <a:spcPts val="0"/>
              </a:spcAft>
              <a:buSzPts val="1800"/>
              <a:buChar char="●"/>
            </a:pPr>
            <a:r>
              <a:rPr lang="en"/>
              <a:t>ES5 - </a:t>
            </a:r>
            <a:r>
              <a:rPr lang="en" u="sng">
                <a:solidFill>
                  <a:schemeClr val="hlink"/>
                </a:solidFill>
                <a:hlinkClick r:id="rId3"/>
              </a:rPr>
              <a:t>http://es5.github.io/</a:t>
            </a:r>
          </a:p>
          <a:p>
            <a:pPr indent="-342900" lvl="0" marL="457200" rtl="0">
              <a:lnSpc>
                <a:spcPct val="150000"/>
              </a:lnSpc>
              <a:spcBef>
                <a:spcPts val="0"/>
              </a:spcBef>
              <a:spcAft>
                <a:spcPts val="0"/>
              </a:spcAft>
              <a:buSzPts val="1800"/>
              <a:buChar char="●"/>
            </a:pPr>
            <a:r>
              <a:rPr lang="en"/>
              <a:t>ES6 - </a:t>
            </a:r>
            <a:r>
              <a:rPr lang="en" u="sng">
                <a:solidFill>
                  <a:schemeClr val="hlink"/>
                </a:solidFill>
                <a:hlinkClick r:id="rId4"/>
              </a:rPr>
              <a:t>https://</a:t>
            </a:r>
            <a:r>
              <a:rPr lang="en" u="sng">
                <a:solidFill>
                  <a:schemeClr val="hlink"/>
                </a:solidFill>
                <a:hlinkClick r:id="rId5"/>
              </a:rPr>
              <a:t>git.io/es6features</a:t>
            </a:r>
          </a:p>
          <a:p>
            <a:pPr indent="-342900" lvl="0" marL="457200" rtl="0">
              <a:lnSpc>
                <a:spcPct val="150000"/>
              </a:lnSpc>
              <a:spcBef>
                <a:spcPts val="0"/>
              </a:spcBef>
              <a:spcAft>
                <a:spcPts val="0"/>
              </a:spcAft>
              <a:buSzPts val="1800"/>
              <a:buChar char="●"/>
            </a:pPr>
            <a:r>
              <a:rPr lang="en"/>
              <a:t>ES7 - </a:t>
            </a:r>
            <a:r>
              <a:rPr lang="en" u="sng">
                <a:solidFill>
                  <a:schemeClr val="hlink"/>
                </a:solidFill>
                <a:hlinkClick r:id="rId6"/>
              </a:rPr>
              <a:t>http://bit.ly/es7features</a:t>
            </a:r>
          </a:p>
          <a:p>
            <a:pPr indent="-342900" lvl="0" marL="457200">
              <a:lnSpc>
                <a:spcPct val="150000"/>
              </a:lnSpc>
              <a:spcBef>
                <a:spcPts val="0"/>
              </a:spcBef>
              <a:buSzPts val="1800"/>
              <a:buChar char="●"/>
            </a:pPr>
            <a:r>
              <a:rPr lang="en"/>
              <a:t>TS - </a:t>
            </a:r>
            <a:r>
              <a:rPr lang="en" u="sng">
                <a:solidFill>
                  <a:schemeClr val="hlink"/>
                </a:solidFill>
                <a:hlinkClick r:id="rId7"/>
              </a:rPr>
              <a:t>https://www.typescriptlang.org/</a:t>
            </a:r>
          </a:p>
        </p:txBody>
      </p:sp>
      <p:pic>
        <p:nvPicPr>
          <p:cNvPr id="163" name="Shape 163"/>
          <p:cNvPicPr preferRelativeResize="0"/>
          <p:nvPr/>
        </p:nvPicPr>
        <p:blipFill>
          <a:blip r:embed="rId8">
            <a:alphaModFix/>
          </a:blip>
          <a:stretch>
            <a:fillRect/>
          </a:stretch>
        </p:blipFill>
        <p:spPr>
          <a:xfrm>
            <a:off x="4631763" y="295275"/>
            <a:ext cx="4200525" cy="455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TypeScript class example</a:t>
            </a:r>
          </a:p>
        </p:txBody>
      </p:sp>
      <p:pic>
        <p:nvPicPr>
          <p:cNvPr id="169" name="Shape 169"/>
          <p:cNvPicPr preferRelativeResize="0"/>
          <p:nvPr/>
        </p:nvPicPr>
        <p:blipFill>
          <a:blip r:embed="rId3">
            <a:alphaModFix/>
          </a:blip>
          <a:stretch>
            <a:fillRect/>
          </a:stretch>
        </p:blipFill>
        <p:spPr>
          <a:xfrm>
            <a:off x="2177300" y="1017725"/>
            <a:ext cx="4860049" cy="4039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idx="1" type="body"/>
          </p:nvPr>
        </p:nvSpPr>
        <p:spPr>
          <a:xfrm>
            <a:off x="311700" y="452625"/>
            <a:ext cx="4120200" cy="4116300"/>
          </a:xfrm>
          <a:prstGeom prst="rect">
            <a:avLst/>
          </a:prstGeom>
        </p:spPr>
        <p:txBody>
          <a:bodyPr anchorCtr="0" anchor="ctr" bIns="91425" lIns="91425" rIns="91425" wrap="square" tIns="91425">
            <a:noAutofit/>
          </a:bodyPr>
          <a:lstStyle/>
          <a:p>
            <a:pPr indent="0" lvl="0" marL="0" rtl="0">
              <a:spcBef>
                <a:spcPts val="0"/>
              </a:spcBef>
              <a:buNone/>
            </a:pPr>
            <a:r>
              <a:rPr lang="en"/>
              <a:t>Node.js® is a JavaScript runtime built on Chrome's V8 JavaScript engine.</a:t>
            </a:r>
          </a:p>
        </p:txBody>
      </p:sp>
      <p:pic>
        <p:nvPicPr>
          <p:cNvPr id="175" name="Shape 175"/>
          <p:cNvPicPr preferRelativeResize="0"/>
          <p:nvPr/>
        </p:nvPicPr>
        <p:blipFill>
          <a:blip r:embed="rId3">
            <a:alphaModFix/>
          </a:blip>
          <a:stretch>
            <a:fillRect/>
          </a:stretch>
        </p:blipFill>
        <p:spPr>
          <a:xfrm>
            <a:off x="4431900" y="1225950"/>
            <a:ext cx="4400424" cy="2691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Shape 180"/>
          <p:cNvPicPr preferRelativeResize="0"/>
          <p:nvPr/>
        </p:nvPicPr>
        <p:blipFill>
          <a:blip r:embed="rId3">
            <a:alphaModFix/>
          </a:blip>
          <a:stretch>
            <a:fillRect/>
          </a:stretch>
        </p:blipFill>
        <p:spPr>
          <a:xfrm>
            <a:off x="5064000" y="1838497"/>
            <a:ext cx="3768300" cy="1466500"/>
          </a:xfrm>
          <a:prstGeom prst="rect">
            <a:avLst/>
          </a:prstGeom>
          <a:noFill/>
          <a:ln>
            <a:noFill/>
          </a:ln>
        </p:spPr>
      </p:pic>
      <p:pic>
        <p:nvPicPr>
          <p:cNvPr id="181" name="Shape 181"/>
          <p:cNvPicPr preferRelativeResize="0"/>
          <p:nvPr/>
        </p:nvPicPr>
        <p:blipFill>
          <a:blip r:embed="rId4">
            <a:alphaModFix/>
          </a:blip>
          <a:stretch>
            <a:fillRect/>
          </a:stretch>
        </p:blipFill>
        <p:spPr>
          <a:xfrm>
            <a:off x="304800" y="1132712"/>
            <a:ext cx="4436875" cy="2878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311700" y="1381125"/>
            <a:ext cx="2381250" cy="2381250"/>
          </a:xfrm>
          <a:prstGeom prst="rect">
            <a:avLst/>
          </a:prstGeom>
          <a:noFill/>
          <a:ln>
            <a:noFill/>
          </a:ln>
        </p:spPr>
      </p:pic>
      <p:pic>
        <p:nvPicPr>
          <p:cNvPr id="187" name="Shape 187"/>
          <p:cNvPicPr preferRelativeResize="0"/>
          <p:nvPr/>
        </p:nvPicPr>
        <p:blipFill rotWithShape="1">
          <a:blip r:embed="rId4">
            <a:alphaModFix/>
          </a:blip>
          <a:srcRect b="0" l="15645" r="13688" t="0"/>
          <a:stretch/>
        </p:blipFill>
        <p:spPr>
          <a:xfrm>
            <a:off x="3500437" y="1381125"/>
            <a:ext cx="2381250" cy="2381250"/>
          </a:xfrm>
          <a:prstGeom prst="rect">
            <a:avLst/>
          </a:prstGeom>
          <a:noFill/>
          <a:ln>
            <a:noFill/>
          </a:ln>
        </p:spPr>
      </p:pic>
      <p:pic>
        <p:nvPicPr>
          <p:cNvPr id="188" name="Shape 188"/>
          <p:cNvPicPr preferRelativeResize="0"/>
          <p:nvPr/>
        </p:nvPicPr>
        <p:blipFill>
          <a:blip r:embed="rId5">
            <a:alphaModFix/>
          </a:blip>
          <a:stretch>
            <a:fillRect/>
          </a:stretch>
        </p:blipFill>
        <p:spPr>
          <a:xfrm>
            <a:off x="6689175" y="1381125"/>
            <a:ext cx="2143125" cy="2381250"/>
          </a:xfrm>
          <a:prstGeom prst="rect">
            <a:avLst/>
          </a:prstGeom>
          <a:noFill/>
          <a:ln>
            <a:noFill/>
          </a:ln>
        </p:spPr>
      </p:pic>
      <p:pic>
        <p:nvPicPr>
          <p:cNvPr id="189" name="Shape 189"/>
          <p:cNvPicPr preferRelativeResize="0"/>
          <p:nvPr/>
        </p:nvPicPr>
        <p:blipFill>
          <a:blip r:embed="rId6">
            <a:alphaModFix/>
          </a:blip>
          <a:stretch>
            <a:fillRect/>
          </a:stretch>
        </p:blipFill>
        <p:spPr>
          <a:xfrm>
            <a:off x="783313" y="3762375"/>
            <a:ext cx="1438025" cy="366900"/>
          </a:xfrm>
          <a:prstGeom prst="rect">
            <a:avLst/>
          </a:prstGeom>
          <a:noFill/>
          <a:ln>
            <a:noFill/>
          </a:ln>
        </p:spPr>
      </p:pic>
      <p:pic>
        <p:nvPicPr>
          <p:cNvPr id="190" name="Shape 190"/>
          <p:cNvPicPr preferRelativeResize="0"/>
          <p:nvPr/>
        </p:nvPicPr>
        <p:blipFill>
          <a:blip r:embed="rId7">
            <a:alphaModFix/>
          </a:blip>
          <a:stretch>
            <a:fillRect/>
          </a:stretch>
        </p:blipFill>
        <p:spPr>
          <a:xfrm>
            <a:off x="3963275" y="3762375"/>
            <a:ext cx="1455575" cy="366900"/>
          </a:xfrm>
          <a:prstGeom prst="rect">
            <a:avLst/>
          </a:prstGeom>
          <a:noFill/>
          <a:ln>
            <a:noFill/>
          </a:ln>
        </p:spPr>
      </p:pic>
      <p:pic>
        <p:nvPicPr>
          <p:cNvPr id="191" name="Shape 191"/>
          <p:cNvPicPr preferRelativeResize="0"/>
          <p:nvPr/>
        </p:nvPicPr>
        <p:blipFill>
          <a:blip r:embed="rId8">
            <a:alphaModFix/>
          </a:blip>
          <a:stretch>
            <a:fillRect/>
          </a:stretch>
        </p:blipFill>
        <p:spPr>
          <a:xfrm>
            <a:off x="7053563" y="3762375"/>
            <a:ext cx="1414340" cy="366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445025"/>
            <a:ext cx="8520600" cy="4326300"/>
          </a:xfrm>
          <a:prstGeom prst="rect">
            <a:avLst/>
          </a:prstGeom>
        </p:spPr>
        <p:txBody>
          <a:bodyPr anchorCtr="0" anchor="ctr" bIns="91425" lIns="91425" rIns="91425" wrap="square" tIns="91425">
            <a:noAutofit/>
          </a:bodyPr>
          <a:lstStyle/>
          <a:p>
            <a:pPr indent="0" lvl="0" marL="0" algn="ctr">
              <a:spcBef>
                <a:spcPts val="0"/>
              </a:spcBef>
              <a:buNone/>
            </a:pPr>
            <a:r>
              <a:rPr lang="en"/>
              <a:t>They are all written in JavaScript</a:t>
            </a:r>
          </a:p>
        </p:txBody>
      </p:sp>
      <p:sp>
        <p:nvSpPr>
          <p:cNvPr id="197" name="Shape 197"/>
          <p:cNvSpPr txBox="1"/>
          <p:nvPr/>
        </p:nvSpPr>
        <p:spPr>
          <a:xfrm>
            <a:off x="311700" y="3265450"/>
            <a:ext cx="8520600" cy="7953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 sz="1800"/>
              <a:t>sort of..</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Shape 202"/>
          <p:cNvPicPr preferRelativeResize="0"/>
          <p:nvPr/>
        </p:nvPicPr>
        <p:blipFill>
          <a:blip r:embed="rId3">
            <a:alphaModFix/>
          </a:blip>
          <a:stretch>
            <a:fillRect/>
          </a:stretch>
        </p:blipFill>
        <p:spPr>
          <a:xfrm>
            <a:off x="311700" y="1381125"/>
            <a:ext cx="2381250" cy="2381250"/>
          </a:xfrm>
          <a:prstGeom prst="rect">
            <a:avLst/>
          </a:prstGeom>
          <a:noFill/>
          <a:ln>
            <a:noFill/>
          </a:ln>
        </p:spPr>
      </p:pic>
      <p:pic>
        <p:nvPicPr>
          <p:cNvPr id="203" name="Shape 203"/>
          <p:cNvPicPr preferRelativeResize="0"/>
          <p:nvPr/>
        </p:nvPicPr>
        <p:blipFill rotWithShape="1">
          <a:blip r:embed="rId4">
            <a:alphaModFix/>
          </a:blip>
          <a:srcRect b="0" l="15645" r="13688" t="0"/>
          <a:stretch/>
        </p:blipFill>
        <p:spPr>
          <a:xfrm>
            <a:off x="3500437" y="1381125"/>
            <a:ext cx="2381250" cy="2381250"/>
          </a:xfrm>
          <a:prstGeom prst="rect">
            <a:avLst/>
          </a:prstGeom>
          <a:noFill/>
          <a:ln>
            <a:noFill/>
          </a:ln>
        </p:spPr>
      </p:pic>
      <p:pic>
        <p:nvPicPr>
          <p:cNvPr id="204" name="Shape 204"/>
          <p:cNvPicPr preferRelativeResize="0"/>
          <p:nvPr/>
        </p:nvPicPr>
        <p:blipFill>
          <a:blip r:embed="rId5">
            <a:alphaModFix/>
          </a:blip>
          <a:stretch>
            <a:fillRect/>
          </a:stretch>
        </p:blipFill>
        <p:spPr>
          <a:xfrm>
            <a:off x="6689175" y="1381125"/>
            <a:ext cx="2143125" cy="2381250"/>
          </a:xfrm>
          <a:prstGeom prst="rect">
            <a:avLst/>
          </a:prstGeom>
          <a:noFill/>
          <a:ln>
            <a:noFill/>
          </a:ln>
        </p:spPr>
      </p:pic>
      <p:sp>
        <p:nvSpPr>
          <p:cNvPr id="205" name="Shape 205"/>
          <p:cNvSpPr txBox="1"/>
          <p:nvPr/>
        </p:nvSpPr>
        <p:spPr>
          <a:xfrm>
            <a:off x="338400" y="3874550"/>
            <a:ext cx="2143200" cy="3891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 sz="1800">
                <a:solidFill>
                  <a:srgbClr val="007ACA"/>
                </a:solidFill>
              </a:rPr>
              <a:t>TypeScript</a:t>
            </a:r>
          </a:p>
        </p:txBody>
      </p:sp>
      <p:sp>
        <p:nvSpPr>
          <p:cNvPr id="206" name="Shape 206"/>
          <p:cNvSpPr txBox="1"/>
          <p:nvPr/>
        </p:nvSpPr>
        <p:spPr>
          <a:xfrm>
            <a:off x="3500400" y="3874550"/>
            <a:ext cx="2143200" cy="3891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800">
                <a:solidFill>
                  <a:srgbClr val="007ACA"/>
                </a:solidFill>
              </a:rPr>
              <a:t>JSX</a:t>
            </a:r>
          </a:p>
        </p:txBody>
      </p:sp>
      <p:sp>
        <p:nvSpPr>
          <p:cNvPr id="207" name="Shape 207"/>
          <p:cNvSpPr txBox="1"/>
          <p:nvPr/>
        </p:nvSpPr>
        <p:spPr>
          <a:xfrm>
            <a:off x="6662400" y="3874550"/>
            <a:ext cx="2143200" cy="3891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800">
                <a:solidFill>
                  <a:srgbClr val="007ACA"/>
                </a:solidFill>
              </a:rPr>
              <a:t>JavaScript</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Trends</a:t>
            </a:r>
          </a:p>
        </p:txBody>
      </p:sp>
      <p:pic>
        <p:nvPicPr>
          <p:cNvPr id="213" name="Shape 213"/>
          <p:cNvPicPr preferRelativeResize="0"/>
          <p:nvPr/>
        </p:nvPicPr>
        <p:blipFill>
          <a:blip r:embed="rId3">
            <a:alphaModFix/>
          </a:blip>
          <a:stretch>
            <a:fillRect/>
          </a:stretch>
        </p:blipFill>
        <p:spPr>
          <a:xfrm>
            <a:off x="891000" y="1152477"/>
            <a:ext cx="7361999" cy="3465674"/>
          </a:xfrm>
          <a:prstGeom prst="rect">
            <a:avLst/>
          </a:prstGeom>
          <a:noFill/>
          <a:ln>
            <a:noFill/>
          </a:ln>
        </p:spPr>
      </p:pic>
      <p:sp>
        <p:nvSpPr>
          <p:cNvPr id="214" name="Shape 214"/>
          <p:cNvSpPr txBox="1"/>
          <p:nvPr>
            <p:ph idx="1" type="body"/>
          </p:nvPr>
        </p:nvSpPr>
        <p:spPr>
          <a:xfrm>
            <a:off x="0" y="4863300"/>
            <a:ext cx="8520600" cy="280200"/>
          </a:xfrm>
          <a:prstGeom prst="rect">
            <a:avLst/>
          </a:prstGeom>
        </p:spPr>
        <p:txBody>
          <a:bodyPr anchorCtr="0" anchor="t" bIns="91425" lIns="91425" rIns="91425" wrap="square" tIns="91425">
            <a:noAutofit/>
          </a:bodyPr>
          <a:lstStyle/>
          <a:p>
            <a:pPr indent="0" lvl="0" marL="0">
              <a:spcBef>
                <a:spcPts val="0"/>
              </a:spcBef>
              <a:buNone/>
            </a:pPr>
            <a:r>
              <a:rPr lang="en" sz="1000" u="sng">
                <a:solidFill>
                  <a:schemeClr val="hlink"/>
                </a:solidFill>
                <a:hlinkClick r:id="rId4"/>
              </a:rPr>
              <a:t>http://www.npmtrends.com/angular-vs-react-vs-vue-vs-@angular/core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About me</a:t>
            </a:r>
          </a:p>
        </p:txBody>
      </p:sp>
      <p:sp>
        <p:nvSpPr>
          <p:cNvPr id="90" name="Shape 90"/>
          <p:cNvSpPr txBox="1"/>
          <p:nvPr>
            <p:ph idx="1" type="body"/>
          </p:nvPr>
        </p:nvSpPr>
        <p:spPr>
          <a:xfrm>
            <a:off x="2878550" y="1152475"/>
            <a:ext cx="5953800" cy="3416400"/>
          </a:xfrm>
          <a:prstGeom prst="rect">
            <a:avLst/>
          </a:prstGeom>
        </p:spPr>
        <p:txBody>
          <a:bodyPr anchorCtr="0" anchor="ctr" bIns="91425" lIns="91425" rIns="91425" wrap="square" tIns="91425">
            <a:noAutofit/>
          </a:bodyPr>
          <a:lstStyle/>
          <a:p>
            <a:pPr indent="-342900" lvl="0" marL="457200" rtl="0">
              <a:lnSpc>
                <a:spcPct val="150000"/>
              </a:lnSpc>
              <a:spcBef>
                <a:spcPts val="0"/>
              </a:spcBef>
              <a:spcAft>
                <a:spcPts val="0"/>
              </a:spcAft>
              <a:buSzPts val="1800"/>
              <a:buChar char="●"/>
            </a:pPr>
            <a:r>
              <a:rPr lang="en"/>
              <a:t>Started Front End development in 2009;</a:t>
            </a:r>
          </a:p>
          <a:p>
            <a:pPr indent="-342900" lvl="0" marL="457200" rtl="0">
              <a:lnSpc>
                <a:spcPct val="150000"/>
              </a:lnSpc>
              <a:spcBef>
                <a:spcPts val="0"/>
              </a:spcBef>
              <a:spcAft>
                <a:spcPts val="0"/>
              </a:spcAft>
              <a:buSzPts val="1800"/>
              <a:buChar char="●"/>
            </a:pPr>
            <a:r>
              <a:rPr lang="en"/>
              <a:t>Graduated VGTU in 2014 (Bachelor’s Degree. Engineering informatics);</a:t>
            </a:r>
          </a:p>
          <a:p>
            <a:pPr indent="-342900" lvl="0" marL="457200">
              <a:lnSpc>
                <a:spcPct val="150000"/>
              </a:lnSpc>
              <a:spcBef>
                <a:spcPts val="0"/>
              </a:spcBef>
              <a:buSzPts val="1800"/>
              <a:buChar char="●"/>
            </a:pPr>
            <a:r>
              <a:rPr lang="en"/>
              <a:t>Professionally developing Front End applications for more than 5 years;</a:t>
            </a:r>
          </a:p>
        </p:txBody>
      </p:sp>
      <p:grpSp>
        <p:nvGrpSpPr>
          <p:cNvPr id="91" name="Shape 91"/>
          <p:cNvGrpSpPr/>
          <p:nvPr/>
        </p:nvGrpSpPr>
        <p:grpSpPr>
          <a:xfrm>
            <a:off x="530250" y="1671925"/>
            <a:ext cx="2052900" cy="2377500"/>
            <a:chOff x="522675" y="1894825"/>
            <a:chExt cx="2052900" cy="2377500"/>
          </a:xfrm>
        </p:grpSpPr>
        <p:pic>
          <p:nvPicPr>
            <p:cNvPr id="92" name="Shape 92"/>
            <p:cNvPicPr preferRelativeResize="0"/>
            <p:nvPr/>
          </p:nvPicPr>
          <p:blipFill rotWithShape="1">
            <a:blip r:embed="rId3">
              <a:alphaModFix/>
            </a:blip>
            <a:srcRect b="14731" l="0" r="0" t="9373"/>
            <a:stretch/>
          </p:blipFill>
          <p:spPr>
            <a:xfrm>
              <a:off x="563600" y="1894825"/>
              <a:ext cx="1957800" cy="1931700"/>
            </a:xfrm>
            <a:prstGeom prst="ellipse">
              <a:avLst/>
            </a:prstGeom>
            <a:noFill/>
            <a:ln cap="flat" cmpd="sng" w="19050">
              <a:solidFill>
                <a:srgbClr val="007ACA"/>
              </a:solidFill>
              <a:prstDash val="solid"/>
              <a:round/>
              <a:headEnd len="med" w="med" type="none"/>
              <a:tailEnd len="med" w="med" type="none"/>
            </a:ln>
          </p:spPr>
        </p:pic>
        <p:sp>
          <p:nvSpPr>
            <p:cNvPr id="93" name="Shape 93"/>
            <p:cNvSpPr txBox="1"/>
            <p:nvPr/>
          </p:nvSpPr>
          <p:spPr>
            <a:xfrm>
              <a:off x="522675" y="3826525"/>
              <a:ext cx="2052900" cy="445800"/>
            </a:xfrm>
            <a:prstGeom prst="rect">
              <a:avLst/>
            </a:prstGeom>
            <a:noFill/>
            <a:ln>
              <a:noFill/>
            </a:ln>
          </p:spPr>
          <p:txBody>
            <a:bodyPr anchorCtr="0" anchor="t" bIns="91425" lIns="91425" rIns="91425" wrap="square" tIns="91425">
              <a:noAutofit/>
            </a:bodyPr>
            <a:lstStyle/>
            <a:p>
              <a:pPr indent="0" lvl="0" marL="0" rtl="0" algn="ctr">
                <a:lnSpc>
                  <a:spcPct val="115000"/>
                </a:lnSpc>
                <a:spcBef>
                  <a:spcPts val="0"/>
                </a:spcBef>
                <a:buNone/>
              </a:pPr>
              <a:r>
                <a:rPr lang="en" sz="1800">
                  <a:solidFill>
                    <a:srgbClr val="007ACA"/>
                  </a:solidFill>
                </a:rPr>
                <a:t>Domas Makšimas</a:t>
              </a:r>
            </a:p>
            <a:p>
              <a:pPr indent="0" lvl="0" marL="0" algn="ctr">
                <a:lnSpc>
                  <a:spcPct val="115000"/>
                </a:lnSpc>
                <a:spcBef>
                  <a:spcPts val="0"/>
                </a:spcBef>
                <a:buNone/>
              </a:pPr>
              <a:r>
                <a:rPr lang="en" sz="1000">
                  <a:solidFill>
                    <a:schemeClr val="dk2"/>
                  </a:solidFill>
                </a:rPr>
                <a:t>Lead Front End developer </a:t>
              </a:r>
              <a:br>
                <a:rPr lang="en" sz="1000">
                  <a:solidFill>
                    <a:schemeClr val="dk2"/>
                  </a:solidFill>
                </a:rPr>
              </a:br>
              <a:r>
                <a:rPr lang="en" sz="1000">
                  <a:solidFill>
                    <a:schemeClr val="dk2"/>
                  </a:solidFill>
                </a:rPr>
                <a:t>@Visma Lietuva</a:t>
              </a: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Performance</a:t>
            </a:r>
          </a:p>
        </p:txBody>
      </p:sp>
      <p:pic>
        <p:nvPicPr>
          <p:cNvPr id="220" name="Shape 220"/>
          <p:cNvPicPr preferRelativeResize="0"/>
          <p:nvPr/>
        </p:nvPicPr>
        <p:blipFill>
          <a:blip r:embed="rId3">
            <a:alphaModFix/>
          </a:blip>
          <a:stretch>
            <a:fillRect/>
          </a:stretch>
        </p:blipFill>
        <p:spPr>
          <a:xfrm>
            <a:off x="1172825" y="1152477"/>
            <a:ext cx="6798349" cy="3611150"/>
          </a:xfrm>
          <a:prstGeom prst="rect">
            <a:avLst/>
          </a:prstGeom>
          <a:noFill/>
          <a:ln>
            <a:noFill/>
          </a:ln>
        </p:spPr>
      </p:pic>
      <p:sp>
        <p:nvSpPr>
          <p:cNvPr id="221" name="Shape 221"/>
          <p:cNvSpPr txBox="1"/>
          <p:nvPr>
            <p:ph idx="1" type="body"/>
          </p:nvPr>
        </p:nvSpPr>
        <p:spPr>
          <a:xfrm>
            <a:off x="0" y="4863300"/>
            <a:ext cx="8520600" cy="280200"/>
          </a:xfrm>
          <a:prstGeom prst="rect">
            <a:avLst/>
          </a:prstGeom>
        </p:spPr>
        <p:txBody>
          <a:bodyPr anchorCtr="0" anchor="t" bIns="91425" lIns="91425" rIns="91425" wrap="square" tIns="91425">
            <a:noAutofit/>
          </a:bodyPr>
          <a:lstStyle/>
          <a:p>
            <a:pPr indent="0" lvl="0" marL="0" rtl="0">
              <a:spcBef>
                <a:spcPts val="0"/>
              </a:spcBef>
              <a:buNone/>
            </a:pPr>
            <a:r>
              <a:rPr lang="en" sz="1000" u="sng">
                <a:solidFill>
                  <a:schemeClr val="hlink"/>
                </a:solidFill>
                <a:hlinkClick r:id="rId4"/>
              </a:rPr>
              <a:t>https://rawgit.com/krausest/js-framework-benchmark/master/webdriver-ts-results/table.html</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Component based architecture</a:t>
            </a:r>
          </a:p>
        </p:txBody>
      </p:sp>
      <p:pic>
        <p:nvPicPr>
          <p:cNvPr id="227" name="Shape 227"/>
          <p:cNvPicPr preferRelativeResize="0"/>
          <p:nvPr/>
        </p:nvPicPr>
        <p:blipFill>
          <a:blip r:embed="rId3">
            <a:alphaModFix/>
          </a:blip>
          <a:stretch>
            <a:fillRect/>
          </a:stretch>
        </p:blipFill>
        <p:spPr>
          <a:xfrm>
            <a:off x="303425" y="1265726"/>
            <a:ext cx="8537151" cy="3303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Comparison</a:t>
            </a:r>
          </a:p>
        </p:txBody>
      </p:sp>
      <p:pic>
        <p:nvPicPr>
          <p:cNvPr id="233" name="Shape 233"/>
          <p:cNvPicPr preferRelativeResize="0"/>
          <p:nvPr/>
        </p:nvPicPr>
        <p:blipFill>
          <a:blip r:embed="rId3">
            <a:alphaModFix/>
          </a:blip>
          <a:stretch>
            <a:fillRect/>
          </a:stretch>
        </p:blipFill>
        <p:spPr>
          <a:xfrm>
            <a:off x="0" y="1207500"/>
            <a:ext cx="2808425" cy="2472000"/>
          </a:xfrm>
          <a:prstGeom prst="rect">
            <a:avLst/>
          </a:prstGeom>
          <a:noFill/>
          <a:ln>
            <a:noFill/>
          </a:ln>
        </p:spPr>
      </p:pic>
      <p:pic>
        <p:nvPicPr>
          <p:cNvPr id="234" name="Shape 234"/>
          <p:cNvPicPr preferRelativeResize="0"/>
          <p:nvPr/>
        </p:nvPicPr>
        <p:blipFill>
          <a:blip r:embed="rId4">
            <a:alphaModFix/>
          </a:blip>
          <a:stretch>
            <a:fillRect/>
          </a:stretch>
        </p:blipFill>
        <p:spPr>
          <a:xfrm>
            <a:off x="2978750" y="1221638"/>
            <a:ext cx="3369150" cy="2443725"/>
          </a:xfrm>
          <a:prstGeom prst="rect">
            <a:avLst/>
          </a:prstGeom>
          <a:noFill/>
          <a:ln>
            <a:noFill/>
          </a:ln>
        </p:spPr>
      </p:pic>
      <p:pic>
        <p:nvPicPr>
          <p:cNvPr id="235" name="Shape 235"/>
          <p:cNvPicPr preferRelativeResize="0"/>
          <p:nvPr/>
        </p:nvPicPr>
        <p:blipFill>
          <a:blip r:embed="rId5">
            <a:alphaModFix/>
          </a:blip>
          <a:stretch>
            <a:fillRect/>
          </a:stretch>
        </p:blipFill>
        <p:spPr>
          <a:xfrm>
            <a:off x="6518222" y="605447"/>
            <a:ext cx="2625775" cy="3676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Modular JavaScript</a:t>
            </a:r>
          </a:p>
        </p:txBody>
      </p:sp>
      <p:sp>
        <p:nvSpPr>
          <p:cNvPr id="241" name="Shape 241"/>
          <p:cNvSpPr txBox="1"/>
          <p:nvPr>
            <p:ph idx="1" type="body"/>
          </p:nvPr>
        </p:nvSpPr>
        <p:spPr>
          <a:xfrm>
            <a:off x="311700" y="1152475"/>
            <a:ext cx="8520600" cy="3416400"/>
          </a:xfrm>
          <a:prstGeom prst="rect">
            <a:avLst/>
          </a:prstGeom>
        </p:spPr>
        <p:txBody>
          <a:bodyPr anchorCtr="0" anchor="ctr" bIns="91425" lIns="91425" rIns="91425" wrap="square" tIns="91425">
            <a:noAutofit/>
          </a:bodyPr>
          <a:lstStyle/>
          <a:p>
            <a:pPr indent="-342900" lvl="0" marL="457200" rtl="0">
              <a:lnSpc>
                <a:spcPct val="150000"/>
              </a:lnSpc>
              <a:spcBef>
                <a:spcPts val="0"/>
              </a:spcBef>
              <a:spcAft>
                <a:spcPts val="0"/>
              </a:spcAft>
              <a:buSzPts val="1800"/>
              <a:buChar char="●"/>
            </a:pPr>
            <a:r>
              <a:rPr lang="en"/>
              <a:t>Simplifying dependency management</a:t>
            </a:r>
          </a:p>
          <a:p>
            <a:pPr indent="-342900" lvl="0" marL="457200" rtl="0">
              <a:lnSpc>
                <a:spcPct val="150000"/>
              </a:lnSpc>
              <a:spcBef>
                <a:spcPts val="0"/>
              </a:spcBef>
              <a:spcAft>
                <a:spcPts val="0"/>
              </a:spcAft>
              <a:buSzPts val="1800"/>
              <a:buChar char="●"/>
            </a:pPr>
            <a:r>
              <a:rPr lang="en"/>
              <a:t>Code Organization: let us divide up functionality of our application, provide encapsulation</a:t>
            </a:r>
          </a:p>
          <a:p>
            <a:pPr indent="-342900" lvl="0" marL="457200" rtl="0">
              <a:lnSpc>
                <a:spcPct val="150000"/>
              </a:lnSpc>
              <a:spcBef>
                <a:spcPts val="0"/>
              </a:spcBef>
              <a:spcAft>
                <a:spcPts val="0"/>
              </a:spcAft>
              <a:buSzPts val="1800"/>
              <a:buChar char="●"/>
            </a:pPr>
            <a:r>
              <a:rPr lang="en"/>
              <a:t>Offers code reusability</a:t>
            </a:r>
          </a:p>
          <a:p>
            <a:pPr indent="-342900" lvl="0" marL="457200" rtl="0">
              <a:lnSpc>
                <a:spcPct val="150000"/>
              </a:lnSpc>
              <a:spcBef>
                <a:spcPts val="0"/>
              </a:spcBef>
              <a:spcAft>
                <a:spcPts val="0"/>
              </a:spcAft>
              <a:buSzPts val="1800"/>
              <a:buChar char="●"/>
            </a:pPr>
            <a:r>
              <a:rPr lang="en"/>
              <a:t>Decoupling (easing pain in refactoring)</a:t>
            </a:r>
          </a:p>
          <a:p>
            <a:pPr indent="-342900" lvl="0" marL="457200" rtl="0">
              <a:lnSpc>
                <a:spcPct val="150000"/>
              </a:lnSpc>
              <a:spcBef>
                <a:spcPts val="0"/>
              </a:spcBef>
              <a:buSzPts val="1800"/>
              <a:buChar char="●"/>
            </a:pPr>
            <a:r>
              <a:rPr lang="en"/>
              <a:t>Code Extensibility</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Typehinting</a:t>
            </a:r>
          </a:p>
        </p:txBody>
      </p:sp>
      <p:pic>
        <p:nvPicPr>
          <p:cNvPr id="247" name="Shape 247"/>
          <p:cNvPicPr preferRelativeResize="0"/>
          <p:nvPr/>
        </p:nvPicPr>
        <p:blipFill>
          <a:blip r:embed="rId3">
            <a:alphaModFix/>
          </a:blip>
          <a:stretch>
            <a:fillRect/>
          </a:stretch>
        </p:blipFill>
        <p:spPr>
          <a:xfrm>
            <a:off x="802375" y="1152475"/>
            <a:ext cx="3444400" cy="3444400"/>
          </a:xfrm>
          <a:prstGeom prst="rect">
            <a:avLst/>
          </a:prstGeom>
          <a:noFill/>
          <a:ln>
            <a:noFill/>
          </a:ln>
        </p:spPr>
      </p:pic>
      <p:pic>
        <p:nvPicPr>
          <p:cNvPr id="248" name="Shape 248"/>
          <p:cNvPicPr preferRelativeResize="0"/>
          <p:nvPr/>
        </p:nvPicPr>
        <p:blipFill>
          <a:blip r:embed="rId4">
            <a:alphaModFix/>
          </a:blip>
          <a:stretch>
            <a:fillRect/>
          </a:stretch>
        </p:blipFill>
        <p:spPr>
          <a:xfrm>
            <a:off x="5399550" y="1445925"/>
            <a:ext cx="2857500" cy="2857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Angular application example</a:t>
            </a:r>
          </a:p>
        </p:txBody>
      </p:sp>
      <p:sp>
        <p:nvSpPr>
          <p:cNvPr id="254" name="Shape 254"/>
          <p:cNvSpPr txBox="1"/>
          <p:nvPr>
            <p:ph idx="1" type="body"/>
          </p:nvPr>
        </p:nvSpPr>
        <p:spPr>
          <a:xfrm>
            <a:off x="0" y="4856100"/>
            <a:ext cx="8520600" cy="287400"/>
          </a:xfrm>
          <a:prstGeom prst="rect">
            <a:avLst/>
          </a:prstGeom>
        </p:spPr>
        <p:txBody>
          <a:bodyPr anchorCtr="0" anchor="t" bIns="91425" lIns="91425" rIns="91425" wrap="square" tIns="91425">
            <a:noAutofit/>
          </a:bodyPr>
          <a:lstStyle/>
          <a:p>
            <a:pPr indent="0" lvl="0" marL="0">
              <a:spcBef>
                <a:spcPts val="0"/>
              </a:spcBef>
              <a:buNone/>
            </a:pPr>
            <a:r>
              <a:rPr lang="en" sz="1000" u="sng">
                <a:solidFill>
                  <a:schemeClr val="hlink"/>
                </a:solidFill>
                <a:hlinkClick r:id="rId3"/>
              </a:rPr>
              <a:t>https://embed.plnkr.co/qv1JyzmKvydWZHPKC8NG/</a:t>
            </a:r>
          </a:p>
        </p:txBody>
      </p:sp>
      <p:pic>
        <p:nvPicPr>
          <p:cNvPr id="255" name="Shape 255"/>
          <p:cNvPicPr preferRelativeResize="0"/>
          <p:nvPr/>
        </p:nvPicPr>
        <p:blipFill>
          <a:blip r:embed="rId4">
            <a:alphaModFix/>
          </a:blip>
          <a:stretch>
            <a:fillRect/>
          </a:stretch>
        </p:blipFill>
        <p:spPr>
          <a:xfrm>
            <a:off x="152400" y="1321538"/>
            <a:ext cx="8839198" cy="25004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Testing</a:t>
            </a:r>
          </a:p>
        </p:txBody>
      </p:sp>
      <p:pic>
        <p:nvPicPr>
          <p:cNvPr id="261" name="Shape 261"/>
          <p:cNvPicPr preferRelativeResize="0"/>
          <p:nvPr/>
        </p:nvPicPr>
        <p:blipFill>
          <a:blip r:embed="rId3">
            <a:alphaModFix/>
          </a:blip>
          <a:stretch>
            <a:fillRect/>
          </a:stretch>
        </p:blipFill>
        <p:spPr>
          <a:xfrm>
            <a:off x="4865600" y="3117700"/>
            <a:ext cx="4032524" cy="1111600"/>
          </a:xfrm>
          <a:prstGeom prst="rect">
            <a:avLst/>
          </a:prstGeom>
          <a:noFill/>
          <a:ln>
            <a:noFill/>
          </a:ln>
        </p:spPr>
      </p:pic>
      <p:pic>
        <p:nvPicPr>
          <p:cNvPr id="262" name="Shape 262"/>
          <p:cNvPicPr preferRelativeResize="0"/>
          <p:nvPr/>
        </p:nvPicPr>
        <p:blipFill>
          <a:blip r:embed="rId4">
            <a:alphaModFix/>
          </a:blip>
          <a:stretch>
            <a:fillRect/>
          </a:stretch>
        </p:blipFill>
        <p:spPr>
          <a:xfrm>
            <a:off x="239800" y="2237950"/>
            <a:ext cx="3784725" cy="2043750"/>
          </a:xfrm>
          <a:prstGeom prst="rect">
            <a:avLst/>
          </a:prstGeom>
          <a:noFill/>
          <a:ln>
            <a:noFill/>
          </a:ln>
        </p:spPr>
      </p:pic>
      <p:pic>
        <p:nvPicPr>
          <p:cNvPr id="263" name="Shape 263"/>
          <p:cNvPicPr preferRelativeResize="0"/>
          <p:nvPr/>
        </p:nvPicPr>
        <p:blipFill>
          <a:blip r:embed="rId5">
            <a:alphaModFix/>
          </a:blip>
          <a:stretch>
            <a:fillRect/>
          </a:stretch>
        </p:blipFill>
        <p:spPr>
          <a:xfrm>
            <a:off x="2965850" y="921526"/>
            <a:ext cx="2907975" cy="1570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Jasmine example</a:t>
            </a:r>
          </a:p>
        </p:txBody>
      </p:sp>
      <p:sp>
        <p:nvSpPr>
          <p:cNvPr id="269" name="Shape 269"/>
          <p:cNvSpPr txBox="1"/>
          <p:nvPr>
            <p:ph idx="1" type="body"/>
          </p:nvPr>
        </p:nvSpPr>
        <p:spPr>
          <a:xfrm>
            <a:off x="0" y="4870200"/>
            <a:ext cx="8520600" cy="273300"/>
          </a:xfrm>
          <a:prstGeom prst="rect">
            <a:avLst/>
          </a:prstGeom>
        </p:spPr>
        <p:txBody>
          <a:bodyPr anchorCtr="0" anchor="t" bIns="91425" lIns="91425" rIns="91425" wrap="square" tIns="91425">
            <a:noAutofit/>
          </a:bodyPr>
          <a:lstStyle/>
          <a:p>
            <a:pPr indent="0" lvl="0" marL="0">
              <a:spcBef>
                <a:spcPts val="0"/>
              </a:spcBef>
              <a:buNone/>
            </a:pPr>
            <a:r>
              <a:rPr lang="en" sz="1000" u="sng">
                <a:solidFill>
                  <a:schemeClr val="hlink"/>
                </a:solidFill>
                <a:hlinkClick r:id="rId3"/>
              </a:rPr>
              <a:t>https://jasmine.github.io/2.0/introduction.html</a:t>
            </a:r>
          </a:p>
        </p:txBody>
      </p:sp>
      <p:pic>
        <p:nvPicPr>
          <p:cNvPr id="270" name="Shape 270"/>
          <p:cNvPicPr preferRelativeResize="0"/>
          <p:nvPr/>
        </p:nvPicPr>
        <p:blipFill>
          <a:blip r:embed="rId4">
            <a:alphaModFix/>
          </a:blip>
          <a:stretch>
            <a:fillRect/>
          </a:stretch>
        </p:blipFill>
        <p:spPr>
          <a:xfrm>
            <a:off x="433775" y="1170125"/>
            <a:ext cx="8276454" cy="3547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Building</a:t>
            </a:r>
          </a:p>
        </p:txBody>
      </p:sp>
      <p:pic>
        <p:nvPicPr>
          <p:cNvPr id="276" name="Shape 276"/>
          <p:cNvPicPr preferRelativeResize="0"/>
          <p:nvPr/>
        </p:nvPicPr>
        <p:blipFill rotWithShape="1">
          <a:blip r:embed="rId3">
            <a:alphaModFix/>
          </a:blip>
          <a:srcRect b="21100" l="11285" r="14513" t="20433"/>
          <a:stretch/>
        </p:blipFill>
        <p:spPr>
          <a:xfrm>
            <a:off x="311700" y="1152475"/>
            <a:ext cx="3282375" cy="1357850"/>
          </a:xfrm>
          <a:prstGeom prst="rect">
            <a:avLst/>
          </a:prstGeom>
          <a:noFill/>
          <a:ln>
            <a:noFill/>
          </a:ln>
        </p:spPr>
      </p:pic>
      <p:pic>
        <p:nvPicPr>
          <p:cNvPr id="277" name="Shape 277"/>
          <p:cNvPicPr preferRelativeResize="0"/>
          <p:nvPr/>
        </p:nvPicPr>
        <p:blipFill>
          <a:blip r:embed="rId4">
            <a:alphaModFix/>
          </a:blip>
          <a:stretch>
            <a:fillRect/>
          </a:stretch>
        </p:blipFill>
        <p:spPr>
          <a:xfrm>
            <a:off x="4771050" y="1152475"/>
            <a:ext cx="4061250" cy="1806825"/>
          </a:xfrm>
          <a:prstGeom prst="rect">
            <a:avLst/>
          </a:prstGeom>
          <a:noFill/>
          <a:ln>
            <a:noFill/>
          </a:ln>
        </p:spPr>
      </p:pic>
      <p:pic>
        <p:nvPicPr>
          <p:cNvPr id="278" name="Shape 278"/>
          <p:cNvPicPr preferRelativeResize="0"/>
          <p:nvPr/>
        </p:nvPicPr>
        <p:blipFill>
          <a:blip r:embed="rId5">
            <a:alphaModFix/>
          </a:blip>
          <a:stretch>
            <a:fillRect/>
          </a:stretch>
        </p:blipFill>
        <p:spPr>
          <a:xfrm>
            <a:off x="985213" y="2352526"/>
            <a:ext cx="7173576" cy="279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Webpack</a:t>
            </a:r>
          </a:p>
        </p:txBody>
      </p:sp>
      <p:sp>
        <p:nvSpPr>
          <p:cNvPr id="284" name="Shape 28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a:spcBef>
                <a:spcPts val="0"/>
              </a:spcBef>
              <a:buNone/>
            </a:pPr>
            <a:r>
              <a:t/>
            </a:r>
            <a:endParaRPr/>
          </a:p>
        </p:txBody>
      </p:sp>
      <p:pic>
        <p:nvPicPr>
          <p:cNvPr id="285" name="Shape 285"/>
          <p:cNvPicPr preferRelativeResize="0"/>
          <p:nvPr/>
        </p:nvPicPr>
        <p:blipFill>
          <a:blip r:embed="rId3">
            <a:alphaModFix/>
          </a:blip>
          <a:stretch>
            <a:fillRect/>
          </a:stretch>
        </p:blipFill>
        <p:spPr>
          <a:xfrm>
            <a:off x="232175" y="1017725"/>
            <a:ext cx="8679649" cy="395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Web development history</a:t>
            </a:r>
          </a:p>
        </p:txBody>
      </p:sp>
      <p:pic>
        <p:nvPicPr>
          <p:cNvPr id="99" name="Shape 99"/>
          <p:cNvPicPr preferRelativeResize="0"/>
          <p:nvPr/>
        </p:nvPicPr>
        <p:blipFill>
          <a:blip r:embed="rId3">
            <a:alphaModFix/>
          </a:blip>
          <a:stretch>
            <a:fillRect/>
          </a:stretch>
        </p:blipFill>
        <p:spPr>
          <a:xfrm>
            <a:off x="313725" y="1352812"/>
            <a:ext cx="8516528" cy="3174724"/>
          </a:xfrm>
          <a:prstGeom prst="rect">
            <a:avLst/>
          </a:prstGeom>
          <a:noFill/>
          <a:ln>
            <a:noFill/>
          </a:ln>
        </p:spPr>
      </p:pic>
      <p:sp>
        <p:nvSpPr>
          <p:cNvPr id="100" name="Shape 100"/>
          <p:cNvSpPr txBox="1"/>
          <p:nvPr/>
        </p:nvSpPr>
        <p:spPr>
          <a:xfrm>
            <a:off x="5082050" y="4862625"/>
            <a:ext cx="6811200" cy="589800"/>
          </a:xfrm>
          <a:prstGeom prst="rect">
            <a:avLst/>
          </a:prstGeom>
          <a:noFill/>
          <a:ln>
            <a:noFill/>
          </a:ln>
        </p:spPr>
        <p:txBody>
          <a:bodyPr anchorCtr="0" anchor="t" bIns="91425" lIns="91425" rIns="91425" wrap="square" tIns="91425">
            <a:noAutofit/>
          </a:bodyPr>
          <a:lstStyle/>
          <a:p>
            <a:pPr indent="0" lvl="0" marL="0">
              <a:spcBef>
                <a:spcPts val="0"/>
              </a:spcBef>
              <a:buNone/>
            </a:pPr>
            <a:r>
              <a:rPr lang="en" sz="600"/>
              <a:t>https://github.com/mraible/history-of-web-frameworks-timeline/blob/master/history-of-web-frameworks-timeline.png</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Shape 290"/>
          <p:cNvPicPr preferRelativeResize="0"/>
          <p:nvPr/>
        </p:nvPicPr>
        <p:blipFill>
          <a:blip r:embed="rId3">
            <a:alphaModFix/>
          </a:blip>
          <a:stretch>
            <a:fillRect/>
          </a:stretch>
        </p:blipFill>
        <p:spPr>
          <a:xfrm>
            <a:off x="2605088" y="857250"/>
            <a:ext cx="3933825" cy="3429000"/>
          </a:xfrm>
          <a:prstGeom prst="rect">
            <a:avLst/>
          </a:prstGeom>
          <a:noFill/>
          <a:ln>
            <a:noFill/>
          </a:ln>
        </p:spPr>
      </p:pic>
      <p:sp>
        <p:nvSpPr>
          <p:cNvPr id="291" name="Shape 291"/>
          <p:cNvSpPr txBox="1"/>
          <p:nvPr/>
        </p:nvSpPr>
        <p:spPr>
          <a:xfrm>
            <a:off x="0" y="4861500"/>
            <a:ext cx="2707200" cy="282000"/>
          </a:xfrm>
          <a:prstGeom prst="rect">
            <a:avLst/>
          </a:prstGeom>
          <a:noFill/>
          <a:ln>
            <a:noFill/>
          </a:ln>
        </p:spPr>
        <p:txBody>
          <a:bodyPr anchorCtr="0" anchor="t" bIns="91425" lIns="91425" rIns="91425" wrap="square" tIns="91425">
            <a:noAutofit/>
          </a:bodyPr>
          <a:lstStyle/>
          <a:p>
            <a:pPr indent="0" lvl="0" marL="0">
              <a:spcBef>
                <a:spcPts val="0"/>
              </a:spcBef>
              <a:buNone/>
            </a:pPr>
            <a:r>
              <a:rPr lang="en" sz="600"/>
              <a:t>https://xkcd.com/303/</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Programming principles</a:t>
            </a:r>
          </a:p>
        </p:txBody>
      </p:sp>
      <p:sp>
        <p:nvSpPr>
          <p:cNvPr id="297" name="Shape 297"/>
          <p:cNvSpPr txBox="1"/>
          <p:nvPr>
            <p:ph idx="1" type="body"/>
          </p:nvPr>
        </p:nvSpPr>
        <p:spPr>
          <a:xfrm>
            <a:off x="311700" y="1152475"/>
            <a:ext cx="8520600" cy="3416400"/>
          </a:xfrm>
          <a:prstGeom prst="rect">
            <a:avLst/>
          </a:prstGeom>
        </p:spPr>
        <p:txBody>
          <a:bodyPr anchorCtr="0" anchor="ctr" bIns="91425" lIns="91425" rIns="91425" wrap="square" tIns="91425">
            <a:noAutofit/>
          </a:bodyPr>
          <a:lstStyle/>
          <a:p>
            <a:pPr indent="-342900" lvl="0" marL="457200" rtl="0">
              <a:lnSpc>
                <a:spcPct val="150000"/>
              </a:lnSpc>
              <a:spcBef>
                <a:spcPts val="0"/>
              </a:spcBef>
              <a:spcAft>
                <a:spcPts val="0"/>
              </a:spcAft>
              <a:buSzPts val="1800"/>
              <a:buChar char="●"/>
            </a:pPr>
            <a:r>
              <a:rPr lang="en"/>
              <a:t>SOLID</a:t>
            </a:r>
          </a:p>
          <a:p>
            <a:pPr indent="-342900" lvl="0" marL="457200" rtl="0">
              <a:lnSpc>
                <a:spcPct val="150000"/>
              </a:lnSpc>
              <a:spcBef>
                <a:spcPts val="0"/>
              </a:spcBef>
              <a:spcAft>
                <a:spcPts val="0"/>
              </a:spcAft>
              <a:buSzPts val="1800"/>
              <a:buChar char="●"/>
            </a:pPr>
            <a:r>
              <a:rPr lang="en"/>
              <a:t>DRY</a:t>
            </a:r>
          </a:p>
          <a:p>
            <a:pPr indent="-342900" lvl="0" marL="457200" rtl="0">
              <a:lnSpc>
                <a:spcPct val="150000"/>
              </a:lnSpc>
              <a:spcBef>
                <a:spcPts val="0"/>
              </a:spcBef>
              <a:spcAft>
                <a:spcPts val="0"/>
              </a:spcAft>
              <a:buSzPts val="1800"/>
              <a:buChar char="●"/>
            </a:pPr>
            <a:r>
              <a:rPr lang="en"/>
              <a:t>KISS</a:t>
            </a:r>
          </a:p>
          <a:p>
            <a:pPr indent="-342900" lvl="0" marL="457200" rtl="0">
              <a:lnSpc>
                <a:spcPct val="150000"/>
              </a:lnSpc>
              <a:spcBef>
                <a:spcPts val="0"/>
              </a:spcBef>
              <a:spcAft>
                <a:spcPts val="0"/>
              </a:spcAft>
              <a:buSzPts val="1800"/>
              <a:buChar char="●"/>
            </a:pPr>
            <a:r>
              <a:rPr lang="en"/>
              <a:t>YAGNI</a:t>
            </a:r>
          </a:p>
          <a:p>
            <a:pPr indent="-342900" lvl="0" marL="457200" rtl="0">
              <a:lnSpc>
                <a:spcPct val="150000"/>
              </a:lnSpc>
              <a:spcBef>
                <a:spcPts val="0"/>
              </a:spcBef>
              <a:spcAft>
                <a:spcPts val="0"/>
              </a:spcAft>
              <a:buSzPts val="1800"/>
              <a:buChar char="●"/>
            </a:pPr>
            <a:r>
              <a:rPr lang="en"/>
              <a:t>TDD/BDD</a:t>
            </a:r>
          </a:p>
          <a:p>
            <a:pPr indent="-342900" lvl="0" marL="457200">
              <a:lnSpc>
                <a:spcPct val="150000"/>
              </a:lnSpc>
              <a:spcBef>
                <a:spcPts val="0"/>
              </a:spcBef>
              <a:buSzPts val="1800"/>
              <a:buChar char="●"/>
            </a:pPr>
            <a:r>
              <a:rPr lang="en"/>
              <a:t>and many more..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3590700" cy="1293000"/>
          </a:xfrm>
          <a:prstGeom prst="rect">
            <a:avLst/>
          </a:prstGeom>
        </p:spPr>
        <p:txBody>
          <a:bodyPr anchorCtr="0" anchor="t" bIns="91425" lIns="91425" rIns="91425" wrap="square" tIns="91425">
            <a:noAutofit/>
          </a:bodyPr>
          <a:lstStyle/>
          <a:p>
            <a:pPr indent="0" lvl="0" marL="0">
              <a:spcBef>
                <a:spcPts val="0"/>
              </a:spcBef>
              <a:buNone/>
            </a:pPr>
            <a:r>
              <a:rPr lang="en"/>
              <a:t>Bunch of new stuff..</a:t>
            </a:r>
          </a:p>
        </p:txBody>
      </p:sp>
      <p:pic>
        <p:nvPicPr>
          <p:cNvPr id="303" name="Shape 303"/>
          <p:cNvPicPr preferRelativeResize="0"/>
          <p:nvPr/>
        </p:nvPicPr>
        <p:blipFill>
          <a:blip r:embed="rId3">
            <a:alphaModFix/>
          </a:blip>
          <a:stretch>
            <a:fillRect/>
          </a:stretch>
        </p:blipFill>
        <p:spPr>
          <a:xfrm>
            <a:off x="3902550" y="-26800"/>
            <a:ext cx="5296074" cy="5197101"/>
          </a:xfrm>
          <a:prstGeom prst="rect">
            <a:avLst/>
          </a:prstGeom>
          <a:noFill/>
          <a:ln cap="flat" cmpd="sng" w="9525">
            <a:solidFill>
              <a:schemeClr val="dk2"/>
            </a:solidFill>
            <a:prstDash val="solid"/>
            <a:round/>
            <a:headEnd len="med" w="med" type="none"/>
            <a:tailEnd len="med" w="med" type="none"/>
          </a:ln>
        </p:spPr>
      </p:pic>
      <p:sp>
        <p:nvSpPr>
          <p:cNvPr id="304" name="Shape 304"/>
          <p:cNvSpPr txBox="1"/>
          <p:nvPr/>
        </p:nvSpPr>
        <p:spPr>
          <a:xfrm>
            <a:off x="0" y="4880100"/>
            <a:ext cx="3590700" cy="263400"/>
          </a:xfrm>
          <a:prstGeom prst="rect">
            <a:avLst/>
          </a:prstGeom>
          <a:noFill/>
          <a:ln>
            <a:noFill/>
          </a:ln>
        </p:spPr>
        <p:txBody>
          <a:bodyPr anchorCtr="0" anchor="t" bIns="91425" lIns="91425" rIns="91425" wrap="square" tIns="91425">
            <a:noAutofit/>
          </a:bodyPr>
          <a:lstStyle/>
          <a:p>
            <a:pPr indent="0" lvl="0" marL="0">
              <a:spcBef>
                <a:spcPts val="0"/>
              </a:spcBef>
              <a:buNone/>
            </a:pPr>
            <a:r>
              <a:rPr lang="en" sz="600"/>
              <a:t>https://hackernoon.com/how-it-feels-to-learn-javascript-in-2016-d3a717dd577f</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Shape 309"/>
          <p:cNvPicPr preferRelativeResize="0"/>
          <p:nvPr/>
        </p:nvPicPr>
        <p:blipFill>
          <a:blip r:embed="rId3">
            <a:alphaModFix/>
          </a:blip>
          <a:stretch>
            <a:fillRect/>
          </a:stretch>
        </p:blipFill>
        <p:spPr>
          <a:xfrm>
            <a:off x="0" y="2"/>
            <a:ext cx="6497899" cy="2872600"/>
          </a:xfrm>
          <a:prstGeom prst="rect">
            <a:avLst/>
          </a:prstGeom>
          <a:noFill/>
          <a:ln>
            <a:noFill/>
          </a:ln>
        </p:spPr>
      </p:pic>
      <p:pic>
        <p:nvPicPr>
          <p:cNvPr id="310" name="Shape 310"/>
          <p:cNvPicPr preferRelativeResize="0"/>
          <p:nvPr/>
        </p:nvPicPr>
        <p:blipFill>
          <a:blip r:embed="rId4">
            <a:alphaModFix/>
          </a:blip>
          <a:stretch>
            <a:fillRect/>
          </a:stretch>
        </p:blipFill>
        <p:spPr>
          <a:xfrm>
            <a:off x="2646100" y="1886850"/>
            <a:ext cx="6497901" cy="3256639"/>
          </a:xfrm>
          <a:prstGeom prst="rect">
            <a:avLst/>
          </a:prstGeom>
          <a:noFill/>
          <a:ln>
            <a:noFill/>
          </a:ln>
        </p:spPr>
      </p:pic>
      <p:sp>
        <p:nvSpPr>
          <p:cNvPr id="311" name="Shape 311"/>
          <p:cNvSpPr txBox="1"/>
          <p:nvPr/>
        </p:nvSpPr>
        <p:spPr>
          <a:xfrm>
            <a:off x="0" y="4889100"/>
            <a:ext cx="5055600" cy="254400"/>
          </a:xfrm>
          <a:prstGeom prst="rect">
            <a:avLst/>
          </a:prstGeom>
          <a:noFill/>
          <a:ln>
            <a:noFill/>
          </a:ln>
        </p:spPr>
        <p:txBody>
          <a:bodyPr anchorCtr="0" anchor="t" bIns="91425" lIns="91425" rIns="91425" wrap="square" tIns="91425">
            <a:noAutofit/>
          </a:bodyPr>
          <a:lstStyle/>
          <a:p>
            <a:pPr indent="0" lvl="0" marL="0">
              <a:spcBef>
                <a:spcPts val="0"/>
              </a:spcBef>
              <a:buNone/>
            </a:pPr>
            <a:r>
              <a:rPr lang="en" sz="600"/>
              <a:t>https://caniuse.com/</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What Is a Front End Developer</a:t>
            </a:r>
          </a:p>
        </p:txBody>
      </p:sp>
      <p:sp>
        <p:nvSpPr>
          <p:cNvPr id="317" name="Shape 317"/>
          <p:cNvSpPr txBox="1"/>
          <p:nvPr>
            <p:ph idx="1" type="body"/>
          </p:nvPr>
        </p:nvSpPr>
        <p:spPr>
          <a:xfrm>
            <a:off x="509075" y="1152475"/>
            <a:ext cx="8323200" cy="3416400"/>
          </a:xfrm>
          <a:prstGeom prst="rect">
            <a:avLst/>
          </a:prstGeom>
        </p:spPr>
        <p:txBody>
          <a:bodyPr anchorCtr="0" anchor="ctr" bIns="91425" lIns="91425" rIns="91425" wrap="square" tIns="91425">
            <a:noAutofit/>
          </a:bodyPr>
          <a:lstStyle/>
          <a:p>
            <a:pPr indent="0" lvl="0" marL="0" rtl="0">
              <a:lnSpc>
                <a:spcPct val="150000"/>
              </a:lnSpc>
              <a:spcBef>
                <a:spcPts val="0"/>
              </a:spcBef>
              <a:buNone/>
            </a:pPr>
            <a:r>
              <a:rPr lang="en"/>
              <a:t>Front-end web development, also known as client-side development is the practice of producing HTML, CSS and JavaScript for a website or Web Application so that a user can see and interact with them directly. The challenge associated with front end development is that the tools and techniques used to create the front end of a website change constantly and so the developer needs to constantly be aware of how the field is developing.</a:t>
            </a:r>
          </a:p>
        </p:txBody>
      </p:sp>
      <p:cxnSp>
        <p:nvCxnSpPr>
          <p:cNvPr id="318" name="Shape 318"/>
          <p:cNvCxnSpPr/>
          <p:nvPr/>
        </p:nvCxnSpPr>
        <p:spPr>
          <a:xfrm>
            <a:off x="311700" y="1421925"/>
            <a:ext cx="0" cy="2668200"/>
          </a:xfrm>
          <a:prstGeom prst="straightConnector1">
            <a:avLst/>
          </a:prstGeom>
          <a:noFill/>
          <a:ln cap="flat" cmpd="sng" w="76200">
            <a:solidFill>
              <a:srgbClr val="CCCCCC"/>
            </a:solidFill>
            <a:prstDash val="solid"/>
            <a:round/>
            <a:headEnd len="lg" w="lg" type="none"/>
            <a:tailEnd len="lg" w="lg" type="none"/>
          </a:ln>
        </p:spPr>
      </p:cxnSp>
      <p:pic>
        <p:nvPicPr>
          <p:cNvPr id="319" name="Shape 319"/>
          <p:cNvPicPr preferRelativeResize="0"/>
          <p:nvPr/>
        </p:nvPicPr>
        <p:blipFill>
          <a:blip r:embed="rId3">
            <a:alphaModFix/>
          </a:blip>
          <a:stretch>
            <a:fillRect/>
          </a:stretch>
        </p:blipFill>
        <p:spPr>
          <a:xfrm>
            <a:off x="8248650" y="3857613"/>
            <a:ext cx="895350" cy="1285875"/>
          </a:xfrm>
          <a:prstGeom prst="rect">
            <a:avLst/>
          </a:prstGeom>
          <a:noFill/>
          <a:ln>
            <a:noFill/>
          </a:ln>
        </p:spPr>
      </p:pic>
      <p:sp>
        <p:nvSpPr>
          <p:cNvPr id="320" name="Shape 320"/>
          <p:cNvSpPr txBox="1"/>
          <p:nvPr/>
        </p:nvSpPr>
        <p:spPr>
          <a:xfrm>
            <a:off x="0" y="4899000"/>
            <a:ext cx="5416200" cy="244500"/>
          </a:xfrm>
          <a:prstGeom prst="rect">
            <a:avLst/>
          </a:prstGeom>
          <a:noFill/>
          <a:ln>
            <a:noFill/>
          </a:ln>
        </p:spPr>
        <p:txBody>
          <a:bodyPr anchorCtr="0" anchor="t" bIns="91425" lIns="91425" rIns="91425" wrap="square" tIns="91425">
            <a:noAutofit/>
          </a:bodyPr>
          <a:lstStyle/>
          <a:p>
            <a:pPr indent="0" lvl="0" marL="0">
              <a:spcBef>
                <a:spcPts val="0"/>
              </a:spcBef>
              <a:buNone/>
            </a:pPr>
            <a:r>
              <a:rPr lang="en" sz="600"/>
              <a:t>https://frontendmasters.gitbooks.io/front-end-handbook-2017/what-is-a-FD.html</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Shape 325"/>
          <p:cNvPicPr preferRelativeResize="0"/>
          <p:nvPr/>
        </p:nvPicPr>
        <p:blipFill>
          <a:blip r:embed="rId3">
            <a:alphaModFix/>
          </a:blip>
          <a:stretch>
            <a:fillRect/>
          </a:stretch>
        </p:blipFill>
        <p:spPr>
          <a:xfrm>
            <a:off x="0" y="0"/>
            <a:ext cx="4265725" cy="3817650"/>
          </a:xfrm>
          <a:prstGeom prst="rect">
            <a:avLst/>
          </a:prstGeom>
          <a:noFill/>
          <a:ln>
            <a:noFill/>
          </a:ln>
        </p:spPr>
      </p:pic>
      <p:sp>
        <p:nvSpPr>
          <p:cNvPr id="326" name="Shape 326"/>
          <p:cNvSpPr txBox="1"/>
          <p:nvPr/>
        </p:nvSpPr>
        <p:spPr>
          <a:xfrm>
            <a:off x="0" y="4889700"/>
            <a:ext cx="5416200" cy="253800"/>
          </a:xfrm>
          <a:prstGeom prst="rect">
            <a:avLst/>
          </a:prstGeom>
          <a:noFill/>
          <a:ln>
            <a:noFill/>
          </a:ln>
        </p:spPr>
        <p:txBody>
          <a:bodyPr anchorCtr="0" anchor="t" bIns="91425" lIns="91425" rIns="91425" wrap="square" tIns="91425">
            <a:noAutofit/>
          </a:bodyPr>
          <a:lstStyle/>
          <a:p>
            <a:pPr indent="0" lvl="0" marL="0">
              <a:spcBef>
                <a:spcPts val="0"/>
              </a:spcBef>
              <a:buNone/>
            </a:pPr>
            <a:r>
              <a:rPr lang="en" sz="600"/>
              <a:t>https://insights.stackoverflow.com/survey/2017</a:t>
            </a:r>
          </a:p>
        </p:txBody>
      </p:sp>
      <p:pic>
        <p:nvPicPr>
          <p:cNvPr id="327" name="Shape 327"/>
          <p:cNvPicPr preferRelativeResize="0"/>
          <p:nvPr/>
        </p:nvPicPr>
        <p:blipFill>
          <a:blip r:embed="rId4">
            <a:alphaModFix/>
          </a:blip>
          <a:stretch>
            <a:fillRect/>
          </a:stretch>
        </p:blipFill>
        <p:spPr>
          <a:xfrm>
            <a:off x="4674076" y="0"/>
            <a:ext cx="3783495" cy="4584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Shape 332"/>
          <p:cNvPicPr preferRelativeResize="0"/>
          <p:nvPr/>
        </p:nvPicPr>
        <p:blipFill>
          <a:blip r:embed="rId3">
            <a:alphaModFix/>
          </a:blip>
          <a:stretch>
            <a:fillRect/>
          </a:stretch>
        </p:blipFill>
        <p:spPr>
          <a:xfrm>
            <a:off x="2286000" y="819150"/>
            <a:ext cx="4572000" cy="3505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idx="1" type="body"/>
          </p:nvPr>
        </p:nvSpPr>
        <p:spPr>
          <a:xfrm>
            <a:off x="311700" y="665025"/>
            <a:ext cx="4991700" cy="3903900"/>
          </a:xfrm>
          <a:prstGeom prst="rect">
            <a:avLst/>
          </a:prstGeom>
        </p:spPr>
        <p:txBody>
          <a:bodyPr anchorCtr="0" anchor="ctr" bIns="91425" lIns="91425" rIns="91425" wrap="square" tIns="91425">
            <a:noAutofit/>
          </a:bodyPr>
          <a:lstStyle/>
          <a:p>
            <a:pPr indent="-342900" lvl="0" marL="457200" rtl="0">
              <a:spcBef>
                <a:spcPts val="0"/>
              </a:spcBef>
              <a:spcAft>
                <a:spcPts val="0"/>
              </a:spcAft>
              <a:buSzPts val="1800"/>
              <a:buChar char="●"/>
            </a:pPr>
            <a:r>
              <a:rPr lang="en"/>
              <a:t>HTML Geolocation</a:t>
            </a:r>
          </a:p>
          <a:p>
            <a:pPr indent="-342900" lvl="0" marL="457200" rtl="0">
              <a:spcBef>
                <a:spcPts val="0"/>
              </a:spcBef>
              <a:spcAft>
                <a:spcPts val="0"/>
              </a:spcAft>
              <a:buSzPts val="1800"/>
              <a:buChar char="●"/>
            </a:pPr>
            <a:r>
              <a:rPr lang="en"/>
              <a:t>HTML Drag and Drop</a:t>
            </a:r>
          </a:p>
          <a:p>
            <a:pPr indent="-342900" lvl="0" marL="457200" rtl="0">
              <a:spcBef>
                <a:spcPts val="0"/>
              </a:spcBef>
              <a:spcAft>
                <a:spcPts val="0"/>
              </a:spcAft>
              <a:buSzPts val="1800"/>
              <a:buChar char="●"/>
            </a:pPr>
            <a:r>
              <a:rPr lang="en"/>
              <a:t>HTML Local Storage</a:t>
            </a:r>
          </a:p>
          <a:p>
            <a:pPr indent="-342900" lvl="0" marL="457200" rtl="0">
              <a:spcBef>
                <a:spcPts val="0"/>
              </a:spcBef>
              <a:spcAft>
                <a:spcPts val="0"/>
              </a:spcAft>
              <a:buSzPts val="1800"/>
              <a:buChar char="●"/>
            </a:pPr>
            <a:r>
              <a:rPr lang="en"/>
              <a:t>HTML Application Cache</a:t>
            </a:r>
          </a:p>
          <a:p>
            <a:pPr indent="-342900" lvl="0" marL="457200" rtl="0">
              <a:spcBef>
                <a:spcPts val="0"/>
              </a:spcBef>
              <a:spcAft>
                <a:spcPts val="0"/>
              </a:spcAft>
              <a:buSzPts val="1800"/>
              <a:buChar char="●"/>
            </a:pPr>
            <a:r>
              <a:rPr lang="en"/>
              <a:t>HTML Web Workers</a:t>
            </a:r>
          </a:p>
          <a:p>
            <a:pPr indent="-342900" lvl="0" marL="457200" rtl="0">
              <a:spcBef>
                <a:spcPts val="0"/>
              </a:spcBef>
              <a:spcAft>
                <a:spcPts val="0"/>
              </a:spcAft>
              <a:buSzPts val="1800"/>
              <a:buChar char="●"/>
            </a:pPr>
            <a:r>
              <a:rPr lang="en"/>
              <a:t>HTML SSE</a:t>
            </a:r>
          </a:p>
          <a:p>
            <a:pPr indent="-342900" lvl="0" marL="457200" rtl="0">
              <a:spcBef>
                <a:spcPts val="0"/>
              </a:spcBef>
              <a:spcAft>
                <a:spcPts val="0"/>
              </a:spcAft>
              <a:buSzPts val="1800"/>
              <a:buChar char="●"/>
            </a:pPr>
            <a:r>
              <a:rPr lang="en"/>
              <a:t>HTML Service Workers</a:t>
            </a:r>
          </a:p>
          <a:p>
            <a:pPr indent="-342900" lvl="0" marL="457200">
              <a:spcBef>
                <a:spcPts val="0"/>
              </a:spcBef>
              <a:buSzPts val="1800"/>
              <a:buChar char="●"/>
            </a:pPr>
            <a:r>
              <a:rPr lang="en"/>
              <a:t>and more..</a:t>
            </a:r>
          </a:p>
        </p:txBody>
      </p:sp>
      <p:pic>
        <p:nvPicPr>
          <p:cNvPr id="106" name="Shape 106"/>
          <p:cNvPicPr preferRelativeResize="0"/>
          <p:nvPr/>
        </p:nvPicPr>
        <p:blipFill>
          <a:blip r:embed="rId3">
            <a:alphaModFix/>
          </a:blip>
          <a:stretch>
            <a:fillRect/>
          </a:stretch>
        </p:blipFill>
        <p:spPr>
          <a:xfrm>
            <a:off x="5010450" y="665025"/>
            <a:ext cx="3813426" cy="3813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Geolocation example</a:t>
            </a:r>
          </a:p>
        </p:txBody>
      </p:sp>
      <p:sp>
        <p:nvSpPr>
          <p:cNvPr id="112" name="Shape 112"/>
          <p:cNvSpPr txBox="1"/>
          <p:nvPr>
            <p:ph idx="1" type="body"/>
          </p:nvPr>
        </p:nvSpPr>
        <p:spPr>
          <a:xfrm>
            <a:off x="0" y="4829150"/>
            <a:ext cx="8520600" cy="314400"/>
          </a:xfrm>
          <a:prstGeom prst="rect">
            <a:avLst/>
          </a:prstGeom>
        </p:spPr>
        <p:txBody>
          <a:bodyPr anchorCtr="0" anchor="t" bIns="91425" lIns="91425" rIns="91425" wrap="square" tIns="91425">
            <a:noAutofit/>
          </a:bodyPr>
          <a:lstStyle/>
          <a:p>
            <a:pPr indent="0" lvl="0" marL="0">
              <a:spcBef>
                <a:spcPts val="0"/>
              </a:spcBef>
              <a:buNone/>
            </a:pPr>
            <a:r>
              <a:rPr lang="en" sz="1200" u="sng">
                <a:solidFill>
                  <a:schemeClr val="hlink"/>
                </a:solidFill>
                <a:hlinkClick r:id="rId3"/>
              </a:rPr>
              <a:t>https://jsfiddle.net/hsaugw3o/2/</a:t>
            </a:r>
          </a:p>
        </p:txBody>
      </p:sp>
      <p:pic>
        <p:nvPicPr>
          <p:cNvPr id="113" name="Shape 113"/>
          <p:cNvPicPr preferRelativeResize="0"/>
          <p:nvPr/>
        </p:nvPicPr>
        <p:blipFill rotWithShape="1">
          <a:blip r:embed="rId4">
            <a:alphaModFix/>
          </a:blip>
          <a:srcRect b="-9" l="0" r="0" t="8029"/>
          <a:stretch/>
        </p:blipFill>
        <p:spPr>
          <a:xfrm>
            <a:off x="785025" y="1112937"/>
            <a:ext cx="7573950" cy="362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idx="1" type="body"/>
          </p:nvPr>
        </p:nvSpPr>
        <p:spPr>
          <a:xfrm>
            <a:off x="311700" y="445025"/>
            <a:ext cx="5739600" cy="41238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Animations</a:t>
            </a:r>
          </a:p>
          <a:p>
            <a:pPr indent="-342900" lvl="0" marL="457200" rtl="0">
              <a:spcBef>
                <a:spcPts val="0"/>
              </a:spcBef>
              <a:spcAft>
                <a:spcPts val="0"/>
              </a:spcAft>
              <a:buSzPts val="1800"/>
              <a:buChar char="●"/>
            </a:pPr>
            <a:r>
              <a:rPr lang="en"/>
              <a:t>Gradients</a:t>
            </a:r>
          </a:p>
          <a:p>
            <a:pPr indent="-342900" lvl="0" marL="457200" rtl="0">
              <a:spcBef>
                <a:spcPts val="0"/>
              </a:spcBef>
              <a:spcAft>
                <a:spcPts val="0"/>
              </a:spcAft>
              <a:buSzPts val="1800"/>
              <a:buChar char="●"/>
            </a:pPr>
            <a:r>
              <a:rPr lang="en"/>
              <a:t>Flexbox</a:t>
            </a:r>
          </a:p>
          <a:p>
            <a:pPr indent="-342900" lvl="0" marL="457200" rtl="0">
              <a:spcBef>
                <a:spcPts val="0"/>
              </a:spcBef>
              <a:spcAft>
                <a:spcPts val="0"/>
              </a:spcAft>
              <a:buSzPts val="1800"/>
              <a:buChar char="●"/>
            </a:pPr>
            <a:r>
              <a:rPr lang="en"/>
              <a:t>Box-model</a:t>
            </a:r>
          </a:p>
          <a:p>
            <a:pPr indent="-342900" lvl="0" marL="457200" rtl="0">
              <a:spcBef>
                <a:spcPts val="0"/>
              </a:spcBef>
              <a:buSzPts val="1800"/>
              <a:buChar char="●"/>
            </a:pPr>
            <a:r>
              <a:rPr lang="en"/>
              <a:t>Media queries</a:t>
            </a:r>
          </a:p>
          <a:p>
            <a:pPr indent="0" lvl="0" marL="0" rtl="0">
              <a:spcBef>
                <a:spcPts val="0"/>
              </a:spcBef>
              <a:buNone/>
            </a:pPr>
            <a:r>
              <a:t/>
            </a:r>
            <a:endParaRPr/>
          </a:p>
          <a:p>
            <a:pPr indent="-342900" lvl="0" marL="457200" rtl="0">
              <a:spcBef>
                <a:spcPts val="0"/>
              </a:spcBef>
              <a:spcAft>
                <a:spcPts val="0"/>
              </a:spcAft>
              <a:buSzPts val="1800"/>
              <a:buChar char="●"/>
            </a:pPr>
            <a:r>
              <a:rPr lang="en"/>
              <a:t>SASS</a:t>
            </a:r>
          </a:p>
          <a:p>
            <a:pPr indent="-342900" lvl="0" marL="457200" rtl="0">
              <a:spcBef>
                <a:spcPts val="0"/>
              </a:spcBef>
              <a:spcAft>
                <a:spcPts val="0"/>
              </a:spcAft>
              <a:buSzPts val="1800"/>
              <a:buChar char="●"/>
            </a:pPr>
            <a:r>
              <a:rPr lang="en"/>
              <a:t>LESS</a:t>
            </a:r>
          </a:p>
          <a:p>
            <a:pPr indent="-342900" lvl="0" marL="457200" rtl="0">
              <a:spcBef>
                <a:spcPts val="0"/>
              </a:spcBef>
              <a:spcAft>
                <a:spcPts val="0"/>
              </a:spcAft>
              <a:buSzPts val="1800"/>
              <a:buChar char="●"/>
            </a:pPr>
            <a:r>
              <a:rPr lang="en"/>
              <a:t>OOCSS</a:t>
            </a:r>
          </a:p>
          <a:p>
            <a:pPr indent="-342900" lvl="0" marL="457200" rtl="0">
              <a:spcBef>
                <a:spcPts val="0"/>
              </a:spcBef>
              <a:spcAft>
                <a:spcPts val="0"/>
              </a:spcAft>
              <a:buSzPts val="1800"/>
              <a:buChar char="●"/>
            </a:pPr>
            <a:r>
              <a:rPr lang="en"/>
              <a:t>SMACSS</a:t>
            </a:r>
          </a:p>
          <a:p>
            <a:pPr indent="-342900" lvl="0" marL="457200">
              <a:spcBef>
                <a:spcPts val="0"/>
              </a:spcBef>
              <a:buSzPts val="1800"/>
              <a:buChar char="●"/>
            </a:pPr>
            <a:r>
              <a:rPr lang="en"/>
              <a:t>BEM</a:t>
            </a:r>
          </a:p>
        </p:txBody>
      </p:sp>
      <p:pic>
        <p:nvPicPr>
          <p:cNvPr id="119" name="Shape 119"/>
          <p:cNvPicPr preferRelativeResize="0"/>
          <p:nvPr/>
        </p:nvPicPr>
        <p:blipFill>
          <a:blip r:embed="rId3">
            <a:alphaModFix/>
          </a:blip>
          <a:stretch>
            <a:fillRect/>
          </a:stretch>
        </p:blipFill>
        <p:spPr>
          <a:xfrm>
            <a:off x="6051250" y="445025"/>
            <a:ext cx="2781051" cy="2781051"/>
          </a:xfrm>
          <a:prstGeom prst="rect">
            <a:avLst/>
          </a:prstGeom>
          <a:noFill/>
          <a:ln>
            <a:noFill/>
          </a:ln>
        </p:spPr>
      </p:pic>
      <p:pic>
        <p:nvPicPr>
          <p:cNvPr id="120" name="Shape 120"/>
          <p:cNvPicPr preferRelativeResize="0"/>
          <p:nvPr/>
        </p:nvPicPr>
        <p:blipFill>
          <a:blip r:embed="rId4">
            <a:alphaModFix/>
          </a:blip>
          <a:stretch>
            <a:fillRect/>
          </a:stretch>
        </p:blipFill>
        <p:spPr>
          <a:xfrm>
            <a:off x="6051300" y="3463050"/>
            <a:ext cx="1374300" cy="1030725"/>
          </a:xfrm>
          <a:prstGeom prst="rect">
            <a:avLst/>
          </a:prstGeom>
          <a:noFill/>
          <a:ln>
            <a:noFill/>
          </a:ln>
        </p:spPr>
      </p:pic>
      <p:pic>
        <p:nvPicPr>
          <p:cNvPr id="121" name="Shape 121"/>
          <p:cNvPicPr preferRelativeResize="0"/>
          <p:nvPr/>
        </p:nvPicPr>
        <p:blipFill>
          <a:blip r:embed="rId5">
            <a:alphaModFix/>
          </a:blip>
          <a:stretch>
            <a:fillRect/>
          </a:stretch>
        </p:blipFill>
        <p:spPr>
          <a:xfrm>
            <a:off x="7425600" y="3664247"/>
            <a:ext cx="1406700" cy="628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SASS features: variables</a:t>
            </a:r>
          </a:p>
        </p:txBody>
      </p:sp>
      <p:pic>
        <p:nvPicPr>
          <p:cNvPr id="127" name="Shape 127"/>
          <p:cNvPicPr preferRelativeResize="0"/>
          <p:nvPr/>
        </p:nvPicPr>
        <p:blipFill>
          <a:blip r:embed="rId3">
            <a:alphaModFix/>
          </a:blip>
          <a:stretch>
            <a:fillRect/>
          </a:stretch>
        </p:blipFill>
        <p:spPr>
          <a:xfrm>
            <a:off x="311700" y="1152475"/>
            <a:ext cx="5772150" cy="1962150"/>
          </a:xfrm>
          <a:prstGeom prst="rect">
            <a:avLst/>
          </a:prstGeom>
          <a:noFill/>
          <a:ln>
            <a:noFill/>
          </a:ln>
        </p:spPr>
      </p:pic>
      <p:pic>
        <p:nvPicPr>
          <p:cNvPr id="128" name="Shape 128"/>
          <p:cNvPicPr preferRelativeResize="0"/>
          <p:nvPr/>
        </p:nvPicPr>
        <p:blipFill>
          <a:blip r:embed="rId4">
            <a:alphaModFix/>
          </a:blip>
          <a:stretch>
            <a:fillRect/>
          </a:stretch>
        </p:blipFill>
        <p:spPr>
          <a:xfrm>
            <a:off x="3041100" y="3312975"/>
            <a:ext cx="5791200" cy="122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SASS features: nesting</a:t>
            </a:r>
          </a:p>
        </p:txBody>
      </p:sp>
      <p:pic>
        <p:nvPicPr>
          <p:cNvPr id="134" name="Shape 134"/>
          <p:cNvPicPr preferRelativeResize="0"/>
          <p:nvPr/>
        </p:nvPicPr>
        <p:blipFill rotWithShape="1">
          <a:blip r:embed="rId3">
            <a:alphaModFix/>
          </a:blip>
          <a:srcRect b="0" l="0" r="46569" t="0"/>
          <a:stretch/>
        </p:blipFill>
        <p:spPr>
          <a:xfrm>
            <a:off x="311699" y="1067175"/>
            <a:ext cx="2719301" cy="3334475"/>
          </a:xfrm>
          <a:prstGeom prst="rect">
            <a:avLst/>
          </a:prstGeom>
          <a:noFill/>
          <a:ln>
            <a:noFill/>
          </a:ln>
        </p:spPr>
      </p:pic>
      <p:pic>
        <p:nvPicPr>
          <p:cNvPr id="135" name="Shape 135"/>
          <p:cNvPicPr preferRelativeResize="0"/>
          <p:nvPr/>
        </p:nvPicPr>
        <p:blipFill>
          <a:blip r:embed="rId4">
            <a:alphaModFix/>
          </a:blip>
          <a:stretch>
            <a:fillRect/>
          </a:stretch>
        </p:blipFill>
        <p:spPr>
          <a:xfrm>
            <a:off x="3840673" y="1131273"/>
            <a:ext cx="4991624" cy="3270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SASS features: e</a:t>
            </a:r>
            <a:r>
              <a:rPr lang="en"/>
              <a:t>xtend/inheritance</a:t>
            </a:r>
          </a:p>
        </p:txBody>
      </p:sp>
      <p:pic>
        <p:nvPicPr>
          <p:cNvPr id="141" name="Shape 141"/>
          <p:cNvPicPr preferRelativeResize="0"/>
          <p:nvPr/>
        </p:nvPicPr>
        <p:blipFill>
          <a:blip r:embed="rId3">
            <a:alphaModFix/>
          </a:blip>
          <a:stretch>
            <a:fillRect/>
          </a:stretch>
        </p:blipFill>
        <p:spPr>
          <a:xfrm>
            <a:off x="311700" y="1017725"/>
            <a:ext cx="2285166" cy="3820976"/>
          </a:xfrm>
          <a:prstGeom prst="rect">
            <a:avLst/>
          </a:prstGeom>
          <a:noFill/>
          <a:ln>
            <a:noFill/>
          </a:ln>
        </p:spPr>
      </p:pic>
      <p:pic>
        <p:nvPicPr>
          <p:cNvPr id="142" name="Shape 142"/>
          <p:cNvPicPr preferRelativeResize="0"/>
          <p:nvPr/>
        </p:nvPicPr>
        <p:blipFill>
          <a:blip r:embed="rId4">
            <a:alphaModFix/>
          </a:blip>
          <a:stretch>
            <a:fillRect/>
          </a:stretch>
        </p:blipFill>
        <p:spPr>
          <a:xfrm>
            <a:off x="4847603" y="1017725"/>
            <a:ext cx="2840145"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